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slideLayouts/slideLayout16.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slideLayouts/slideLayout17.xml" ContentType="application/vnd.openxmlformats-officedocument.presentationml.slideLayout+xml"/>
  <Override PartName="/ppt/theme/theme80.xml" ContentType="application/vnd.openxmlformats-officedocument.theme+xml"/>
  <Override PartName="/ppt/theme/themeOverride1.xml" ContentType="application/vnd.openxmlformats-officedocument.themeOverride+xml"/>
  <Override PartName="/ppt/theme/theme8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 id="2147484060" r:id="rId2"/>
    <p:sldMasterId id="2147484062" r:id="rId3"/>
    <p:sldMasterId id="2147484145" r:id="rId4"/>
    <p:sldMasterId id="2147483984" r:id="rId5"/>
    <p:sldMasterId id="2147483988" r:id="rId6"/>
    <p:sldMasterId id="2147483990" r:id="rId7"/>
    <p:sldMasterId id="2147483992" r:id="rId8"/>
    <p:sldMasterId id="2147483994" r:id="rId9"/>
    <p:sldMasterId id="2147483996" r:id="rId10"/>
    <p:sldMasterId id="2147483998" r:id="rId11"/>
    <p:sldMasterId id="2147484000" r:id="rId12"/>
    <p:sldMasterId id="2147484002" r:id="rId13"/>
    <p:sldMasterId id="2147484004" r:id="rId14"/>
    <p:sldMasterId id="2147484006" r:id="rId15"/>
    <p:sldMasterId id="2147484008" r:id="rId16"/>
    <p:sldMasterId id="2147484010" r:id="rId17"/>
    <p:sldMasterId id="2147484012" r:id="rId18"/>
    <p:sldMasterId id="2147484014" r:id="rId19"/>
    <p:sldMasterId id="2147484016" r:id="rId20"/>
    <p:sldMasterId id="2147484018" r:id="rId21"/>
    <p:sldMasterId id="2147484020" r:id="rId22"/>
    <p:sldMasterId id="2147484022" r:id="rId23"/>
    <p:sldMasterId id="2147484023" r:id="rId24"/>
    <p:sldMasterId id="2147484027" r:id="rId25"/>
    <p:sldMasterId id="2147484029" r:id="rId26"/>
    <p:sldMasterId id="2147484031" r:id="rId27"/>
    <p:sldMasterId id="2147484033" r:id="rId28"/>
    <p:sldMasterId id="2147484035" r:id="rId29"/>
    <p:sldMasterId id="2147484037" r:id="rId30"/>
    <p:sldMasterId id="2147484039" r:id="rId31"/>
    <p:sldMasterId id="2147484041" r:id="rId32"/>
    <p:sldMasterId id="2147484043" r:id="rId33"/>
    <p:sldMasterId id="2147484045" r:id="rId34"/>
    <p:sldMasterId id="2147484047" r:id="rId35"/>
    <p:sldMasterId id="2147484049" r:id="rId36"/>
    <p:sldMasterId id="2147484051" r:id="rId37"/>
    <p:sldMasterId id="2147484053" r:id="rId38"/>
    <p:sldMasterId id="2147484055" r:id="rId39"/>
    <p:sldMasterId id="2147484058" r:id="rId40"/>
    <p:sldMasterId id="2147484064" r:id="rId41"/>
    <p:sldMasterId id="2147484066" r:id="rId42"/>
    <p:sldMasterId id="2147484068" r:id="rId43"/>
    <p:sldMasterId id="2147484070" r:id="rId44"/>
    <p:sldMasterId id="2147484072" r:id="rId45"/>
    <p:sldMasterId id="2147484074" r:id="rId46"/>
    <p:sldMasterId id="2147484076" r:id="rId47"/>
    <p:sldMasterId id="2147484078" r:id="rId48"/>
    <p:sldMasterId id="2147484080" r:id="rId49"/>
    <p:sldMasterId id="2147484082" r:id="rId50"/>
    <p:sldMasterId id="2147484084" r:id="rId51"/>
    <p:sldMasterId id="2147484086" r:id="rId52"/>
    <p:sldMasterId id="2147484088" r:id="rId53"/>
    <p:sldMasterId id="2147484090" r:id="rId54"/>
    <p:sldMasterId id="2147484092" r:id="rId55"/>
    <p:sldMasterId id="2147484094" r:id="rId56"/>
    <p:sldMasterId id="2147484096" r:id="rId57"/>
    <p:sldMasterId id="2147484100" r:id="rId58"/>
    <p:sldMasterId id="2147484102" r:id="rId59"/>
    <p:sldMasterId id="2147484104" r:id="rId60"/>
    <p:sldMasterId id="2147484106" r:id="rId61"/>
    <p:sldMasterId id="2147484108" r:id="rId62"/>
    <p:sldMasterId id="2147484110" r:id="rId63"/>
    <p:sldMasterId id="2147484112" r:id="rId64"/>
    <p:sldMasterId id="2147484114" r:id="rId65"/>
    <p:sldMasterId id="2147484116" r:id="rId66"/>
    <p:sldMasterId id="2147484120" r:id="rId67"/>
    <p:sldMasterId id="2147484122" r:id="rId68"/>
    <p:sldMasterId id="2147484124" r:id="rId69"/>
    <p:sldMasterId id="2147484126" r:id="rId70"/>
    <p:sldMasterId id="2147484128" r:id="rId71"/>
    <p:sldMasterId id="2147484130" r:id="rId72"/>
    <p:sldMasterId id="2147484132" r:id="rId73"/>
    <p:sldMasterId id="2147484134" r:id="rId74"/>
    <p:sldMasterId id="2147484136" r:id="rId75"/>
    <p:sldMasterId id="2147484138" r:id="rId76"/>
    <p:sldMasterId id="2147484140" r:id="rId77"/>
    <p:sldMasterId id="2147484142" r:id="rId78"/>
    <p:sldMasterId id="2147484144" r:id="rId79"/>
    <p:sldMasterId id="2147484147" r:id="rId80"/>
  </p:sldMasterIdLst>
  <p:notesMasterIdLst>
    <p:notesMasterId r:id="rId101"/>
  </p:notesMasterIdLst>
  <p:sldIdLst>
    <p:sldId id="564" r:id="rId81"/>
    <p:sldId id="565" r:id="rId82"/>
    <p:sldId id="593" r:id="rId83"/>
    <p:sldId id="594" r:id="rId84"/>
    <p:sldId id="566" r:id="rId85"/>
    <p:sldId id="586" r:id="rId86"/>
    <p:sldId id="568" r:id="rId87"/>
    <p:sldId id="569" r:id="rId88"/>
    <p:sldId id="581" r:id="rId89"/>
    <p:sldId id="582" r:id="rId90"/>
    <p:sldId id="592" r:id="rId91"/>
    <p:sldId id="591" r:id="rId92"/>
    <p:sldId id="595" r:id="rId93"/>
    <p:sldId id="588" r:id="rId94"/>
    <p:sldId id="570" r:id="rId95"/>
    <p:sldId id="589" r:id="rId96"/>
    <p:sldId id="590" r:id="rId97"/>
    <p:sldId id="572" r:id="rId98"/>
    <p:sldId id="575" r:id="rId99"/>
    <p:sldId id="576" r:id="rId100"/>
  </p:sldIdLst>
  <p:sldSz cx="9144000" cy="6858000" type="screen4x3"/>
  <p:notesSz cx="6858000" cy="12039600"/>
  <p:custDataLst>
    <p:tags r:id="rId10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84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79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3E"/>
    <a:srgbClr val="FFD300"/>
    <a:srgbClr val="FFD903"/>
    <a:srgbClr val="64541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6" autoAdjust="0"/>
    <p:restoredTop sz="85866" autoAdjust="0"/>
  </p:normalViewPr>
  <p:slideViewPr>
    <p:cSldViewPr showGuides="1">
      <p:cViewPr varScale="1">
        <p:scale>
          <a:sx n="72" d="100"/>
          <a:sy n="72" d="100"/>
        </p:scale>
        <p:origin x="102" y="60"/>
      </p:cViewPr>
      <p:guideLst>
        <p:guide orient="horz" pos="3840"/>
        <p:guide pos="2880"/>
      </p:guideLst>
    </p:cSldViewPr>
  </p:slideViewPr>
  <p:outlineViewPr>
    <p:cViewPr>
      <p:scale>
        <a:sx n="33" d="100"/>
        <a:sy n="33" d="100"/>
      </p:scale>
      <p:origin x="0" y="-3966"/>
    </p:cViewPr>
  </p:outlineViewPr>
  <p:notesTextViewPr>
    <p:cViewPr>
      <p:scale>
        <a:sx n="3" d="2"/>
        <a:sy n="3" d="2"/>
      </p:scale>
      <p:origin x="0" y="-1266"/>
    </p:cViewPr>
  </p:notesTextViewPr>
  <p:sorterViewPr>
    <p:cViewPr varScale="1">
      <p:scale>
        <a:sx n="100" d="100"/>
        <a:sy n="100" d="100"/>
      </p:scale>
      <p:origin x="0" y="0"/>
    </p:cViewPr>
  </p:sorterViewPr>
  <p:notesViewPr>
    <p:cSldViewPr showGuides="1">
      <p:cViewPr>
        <p:scale>
          <a:sx n="75" d="100"/>
          <a:sy n="75" d="100"/>
        </p:scale>
        <p:origin x="4008" y="-90"/>
      </p:cViewPr>
      <p:guideLst>
        <p:guide orient="horz" pos="3793"/>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 Target="slides/slide4.xml"/><Relationship Id="rId89" Type="http://schemas.openxmlformats.org/officeDocument/2006/relationships/slide" Target="slides/slide9.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tags" Target="tags/tag1.xml"/><Relationship Id="rId5" Type="http://schemas.openxmlformats.org/officeDocument/2006/relationships/slideMaster" Target="slideMasters/slideMaster5.xml"/><Relationship Id="rId90" Type="http://schemas.openxmlformats.org/officeDocument/2006/relationships/slide" Target="slides/slide10.xml"/><Relationship Id="rId95" Type="http://schemas.openxmlformats.org/officeDocument/2006/relationships/slide" Target="slides/slide15.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80" Type="http://schemas.openxmlformats.org/officeDocument/2006/relationships/slideMaster" Target="slideMasters/slideMaster80.xml"/><Relationship Id="rId85" Type="http://schemas.openxmlformats.org/officeDocument/2006/relationships/slide" Target="slides/slide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83" Type="http://schemas.openxmlformats.org/officeDocument/2006/relationships/slide" Target="slides/slide3.xml"/><Relationship Id="rId88" Type="http://schemas.openxmlformats.org/officeDocument/2006/relationships/slide" Target="slides/slide8.xml"/><Relationship Id="rId91" Type="http://schemas.openxmlformats.org/officeDocument/2006/relationships/slide" Target="slides/slide11.xml"/><Relationship Id="rId96"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 Target="slides/slide1.xml"/><Relationship Id="rId86" Type="http://schemas.openxmlformats.org/officeDocument/2006/relationships/slide" Target="slides/slide6.xml"/><Relationship Id="rId94" Type="http://schemas.openxmlformats.org/officeDocument/2006/relationships/slide" Target="slides/slide14.xml"/><Relationship Id="rId99" Type="http://schemas.openxmlformats.org/officeDocument/2006/relationships/slide" Target="slides/slide19.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 Target="slides/slide17.xml"/><Relationship Id="rId10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1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7.xml"/><Relationship Id="rId61" Type="http://schemas.openxmlformats.org/officeDocument/2006/relationships/slideMaster" Target="slideMasters/slideMaster61.xml"/><Relationship Id="rId82" Type="http://schemas.openxmlformats.org/officeDocument/2006/relationships/slide" Target="slides/slide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 Target="slides/slide20.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 Target="slides/slide13.xml"/><Relationship Id="rId98" Type="http://schemas.openxmlformats.org/officeDocument/2006/relationships/slide" Target="slides/slide18.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02289"/>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602289"/>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9D639F9-8FBE-4D47-A433-5DA09632C3E3}" type="datetimeFigureOut">
              <a:rPr lang="en-US"/>
              <a:pPr>
                <a:defRPr/>
              </a:pPr>
              <a:t>5/19/2014</a:t>
            </a:fld>
            <a:endParaRPr lang="en-US"/>
          </a:p>
        </p:txBody>
      </p:sp>
      <p:sp>
        <p:nvSpPr>
          <p:cNvPr id="4" name="Slide Image Placeholder 3"/>
          <p:cNvSpPr>
            <a:spLocks noGrp="1" noRot="1" noChangeAspect="1"/>
          </p:cNvSpPr>
          <p:nvPr>
            <p:ph type="sldImg" idx="2"/>
          </p:nvPr>
        </p:nvSpPr>
        <p:spPr>
          <a:xfrm>
            <a:off x="1925638" y="873125"/>
            <a:ext cx="3005137" cy="225583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381000" y="3346625"/>
            <a:ext cx="6096000" cy="778954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11435248"/>
            <a:ext cx="2971800" cy="60228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11435248"/>
            <a:ext cx="2971800" cy="60228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197364D-C55B-463C-9E58-3FEBC9E83C41}" type="slidenum">
              <a:rPr lang="en-US"/>
              <a:pPr>
                <a:defRPr/>
              </a:pPr>
              <a:t>‹#›</a:t>
            </a:fld>
            <a:endParaRPr lang="en-US"/>
          </a:p>
        </p:txBody>
      </p:sp>
    </p:spTree>
    <p:extLst>
      <p:ext uri="{BB962C8B-B14F-4D97-AF65-F5344CB8AC3E}">
        <p14:creationId xmlns:p14="http://schemas.microsoft.com/office/powerpoint/2010/main" val="33767739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384927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en-US" sz="1800" b="1" dirty="0" smtClean="0"/>
              <a:t>PLUS… CPR/AED for Back Country tours</a:t>
            </a:r>
          </a:p>
          <a:p>
            <a:endParaRPr lang="en-US" sz="1800" b="1" dirty="0" smtClean="0"/>
          </a:p>
          <a:p>
            <a:r>
              <a:rPr lang="en-US" sz="1800" b="1" dirty="0" smtClean="0"/>
              <a:t>WFA</a:t>
            </a:r>
            <a:r>
              <a:rPr lang="en-US" sz="1800" b="1" baseline="0" dirty="0" smtClean="0"/>
              <a:t> (and above) plus CPR/AED requirements depend upon the event or activity planned… </a:t>
            </a:r>
            <a:r>
              <a:rPr lang="en-US" sz="1800" b="1" i="1" baseline="0" dirty="0" smtClean="0"/>
              <a:t>frequently determined by the proximity of emergency medical personnel and emergency facilities.</a:t>
            </a:r>
            <a:endParaRPr lang="en-US" sz="1800" b="1" i="1" dirty="0" smtClean="0"/>
          </a:p>
        </p:txBody>
      </p:sp>
    </p:spTree>
    <p:extLst>
      <p:ext uri="{BB962C8B-B14F-4D97-AF65-F5344CB8AC3E}">
        <p14:creationId xmlns:p14="http://schemas.microsoft.com/office/powerpoint/2010/main" val="563498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en-US" sz="1800" b="1" dirty="0" smtClean="0"/>
              <a:t>NRA instruction must be specific to the shooting being</a:t>
            </a:r>
            <a:r>
              <a:rPr lang="en-US" sz="1800" b="1" baseline="0" dirty="0" smtClean="0"/>
              <a:t> conducted…</a:t>
            </a:r>
          </a:p>
          <a:p>
            <a:endParaRPr lang="en-US" sz="1800" b="1" baseline="0" dirty="0" smtClean="0"/>
          </a:p>
          <a:p>
            <a:r>
              <a:rPr lang="en-US" sz="1800" b="1" baseline="0" dirty="0" smtClean="0"/>
              <a:t>Aquatics - not online courses.  Good for 3 (three) years.</a:t>
            </a:r>
          </a:p>
          <a:p>
            <a:endParaRPr lang="en-US" sz="1800" b="1" baseline="0" dirty="0" smtClean="0"/>
          </a:p>
          <a:p>
            <a:r>
              <a:rPr lang="en-US" sz="1800" b="1" baseline="0" dirty="0" smtClean="0"/>
              <a:t>Note: BSA Lifeguard training – now conducted for Camp Staff</a:t>
            </a:r>
          </a:p>
          <a:p>
            <a:endParaRPr lang="en-US" sz="1800" b="1" baseline="0" dirty="0" smtClean="0"/>
          </a:p>
          <a:p>
            <a:r>
              <a:rPr lang="en-US" sz="1800" b="1" baseline="0" dirty="0" smtClean="0"/>
              <a:t>Aquatics Supervision courses of  Swimming and Water Rescue and Aquatics Supervision: Paddle Craft Safety cover SKILLS needed to meet Safe Swim Defense and Safety Afloat policies applied at the unit level.</a:t>
            </a:r>
          </a:p>
          <a:p>
            <a:endParaRPr lang="en-US" sz="1800" b="1" baseline="0" dirty="0" smtClean="0"/>
          </a:p>
          <a:p>
            <a:r>
              <a:rPr lang="en-US" sz="1800" b="1" baseline="0" dirty="0" smtClean="0"/>
              <a:t>Additional experience and training required for SCUBA, whitewater, tow sports, etc.</a:t>
            </a:r>
          </a:p>
          <a:p>
            <a:endParaRPr lang="en-US" sz="1800" b="1" baseline="0" dirty="0" smtClean="0"/>
          </a:p>
          <a:p>
            <a:r>
              <a:rPr lang="en-US" sz="1800" b="1" baseline="0" dirty="0" smtClean="0"/>
              <a:t>ASK any other safety training to consider??</a:t>
            </a:r>
            <a:endParaRPr lang="en-US" sz="1800" b="1" dirty="0" smtClean="0"/>
          </a:p>
        </p:txBody>
      </p:sp>
    </p:spTree>
    <p:extLst>
      <p:ext uri="{BB962C8B-B14F-4D97-AF65-F5344CB8AC3E}">
        <p14:creationId xmlns:p14="http://schemas.microsoft.com/office/powerpoint/2010/main" val="238646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en-US" sz="1800" b="1" dirty="0" smtClean="0"/>
              <a:t>Not</a:t>
            </a:r>
            <a:r>
              <a:rPr lang="en-US" sz="1800" b="1" baseline="0" dirty="0" smtClean="0"/>
              <a:t> a bad idea to review this with the unit committee every year!</a:t>
            </a:r>
          </a:p>
          <a:p>
            <a:r>
              <a:rPr lang="en-US" sz="1800" b="1" baseline="0" dirty="0" smtClean="0"/>
              <a:t>SAFE DRIVER PLEDGE</a:t>
            </a:r>
            <a:endParaRPr lang="en-US" sz="1800" b="1" dirty="0" smtClean="0"/>
          </a:p>
        </p:txBody>
      </p:sp>
    </p:spTree>
    <p:extLst>
      <p:ext uri="{BB962C8B-B14F-4D97-AF65-F5344CB8AC3E}">
        <p14:creationId xmlns:p14="http://schemas.microsoft.com/office/powerpoint/2010/main" val="256424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normAutofit/>
          </a:bodyPr>
          <a:lstStyle/>
          <a:p>
            <a:pPr marL="342900" marR="0"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en-US" sz="1800" b="1" dirty="0" smtClean="0"/>
              <a:t>Share the results with the Charter Organization (and Service Executive)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b="1" baseline="0" dirty="0" smtClean="0">
              <a:solidFill>
                <a:schemeClr val="hlink"/>
              </a:solidFill>
              <a:effectLst>
                <a:outerShdw blurRad="38100" dist="38100" dir="2700000" algn="tl">
                  <a:srgbClr val="C0C0C0"/>
                </a:outerShdw>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b="1" baseline="0" dirty="0" smtClean="0">
                <a:solidFill>
                  <a:schemeClr val="hlink"/>
                </a:solidFill>
                <a:effectLst>
                  <a:outerShdw blurRad="38100" dist="38100" dir="2700000" algn="tl">
                    <a:srgbClr val="C0C0C0"/>
                  </a:outerShdw>
                </a:effectLst>
              </a:rPr>
              <a:t>SOURCE: #34416 Guide to Safe Scouting</a:t>
            </a:r>
            <a:endParaRPr lang="en-US" sz="1800" b="1" dirty="0" smtClean="0">
              <a:solidFill>
                <a:schemeClr val="hlink"/>
              </a:solidFill>
              <a:effectLst>
                <a:outerShdw blurRad="38100" dist="38100" dir="2700000" algn="tl">
                  <a:srgbClr val="C0C0C0"/>
                </a:outerShdw>
              </a:effectLst>
            </a:endParaRPr>
          </a:p>
          <a:p>
            <a:endParaRPr lang="en-US" sz="1800" dirty="0" smtClean="0"/>
          </a:p>
        </p:txBody>
      </p:sp>
    </p:spTree>
    <p:extLst>
      <p:ext uri="{BB962C8B-B14F-4D97-AF65-F5344CB8AC3E}">
        <p14:creationId xmlns:p14="http://schemas.microsoft.com/office/powerpoint/2010/main" val="2340651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a:buFont typeface="+mj-lt"/>
              <a:buAutoNum type="arabicPeriod"/>
            </a:pPr>
            <a:r>
              <a:rPr lang="en-US" sz="1800" b="1" dirty="0" smtClean="0">
                <a:solidFill>
                  <a:srgbClr val="FF0000"/>
                </a:solidFill>
              </a:rPr>
              <a:t>Provides an “extra” opportunity to make Scouting safe for our youth</a:t>
            </a:r>
          </a:p>
          <a:p>
            <a:pPr marL="342900" indent="-342900">
              <a:buFont typeface="+mj-lt"/>
              <a:buAutoNum type="arabicPeriod"/>
            </a:pPr>
            <a:r>
              <a:rPr lang="en-US" sz="1800" b="1" dirty="0" smtClean="0">
                <a:solidFill>
                  <a:srgbClr val="FF0000"/>
                </a:solidFill>
              </a:rPr>
              <a:t>Allows the “suggestion” to include flares, flashlight, first aid kit, etc.</a:t>
            </a:r>
          </a:p>
          <a:p>
            <a:pPr marL="342900" indent="-342900">
              <a:buFont typeface="+mj-lt"/>
              <a:buAutoNum type="arabicPeriod"/>
            </a:pPr>
            <a:r>
              <a:rPr lang="en-US" sz="1800" b="1" dirty="0" smtClean="0">
                <a:solidFill>
                  <a:srgbClr val="FF0000"/>
                </a:solidFill>
              </a:rPr>
              <a:t>Lets adult leaders/volunteer drivers</a:t>
            </a:r>
            <a:r>
              <a:rPr lang="en-US" sz="1800" b="1" baseline="0" dirty="0" smtClean="0">
                <a:solidFill>
                  <a:srgbClr val="FF0000"/>
                </a:solidFill>
              </a:rPr>
              <a:t> know we are serious about safe driving!</a:t>
            </a:r>
            <a:endParaRPr lang="en-US" sz="1800" b="1"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b="1" baseline="0" dirty="0" smtClean="0">
              <a:solidFill>
                <a:schemeClr val="hlink"/>
              </a:solidFill>
              <a:effectLst>
                <a:outerShdw blurRad="38100" dist="38100" dir="2700000" algn="tl">
                  <a:srgbClr val="C0C0C0"/>
                </a:outerShdw>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b="1" baseline="0" dirty="0" smtClean="0">
                <a:solidFill>
                  <a:schemeClr val="hlink"/>
                </a:solidFill>
                <a:effectLst>
                  <a:outerShdw blurRad="38100" dist="38100" dir="2700000" algn="tl">
                    <a:srgbClr val="C0C0C0"/>
                  </a:outerShdw>
                </a:effectLst>
              </a:rPr>
              <a:t>SOURCE: #34416 Guide to Safe Scouting</a:t>
            </a:r>
            <a:endParaRPr lang="en-US" sz="1800" b="1" dirty="0" smtClean="0">
              <a:solidFill>
                <a:schemeClr val="hlink"/>
              </a:solidFill>
              <a:effectLst>
                <a:outerShdw blurRad="38100" dist="38100" dir="2700000" algn="tl">
                  <a:srgbClr val="C0C0C0"/>
                </a:outerShdw>
              </a:effectLst>
            </a:endParaRPr>
          </a:p>
          <a:p>
            <a:endParaRPr lang="en-US" sz="1800" dirty="0" smtClean="0"/>
          </a:p>
        </p:txBody>
      </p:sp>
    </p:spTree>
    <p:extLst>
      <p:ext uri="{BB962C8B-B14F-4D97-AF65-F5344CB8AC3E}">
        <p14:creationId xmlns:p14="http://schemas.microsoft.com/office/powerpoint/2010/main" val="319088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en-US" sz="1800" b="1" dirty="0" smtClean="0"/>
              <a:t>Makes it easier to fulfill the Tour Permit requirement…  where Committee Chair and Adult leader SIGN and say that “adult leaders have read and are in possession of a current copy of Guide to Safe Scouting”</a:t>
            </a:r>
          </a:p>
        </p:txBody>
      </p:sp>
    </p:spTree>
    <p:extLst>
      <p:ext uri="{BB962C8B-B14F-4D97-AF65-F5344CB8AC3E}">
        <p14:creationId xmlns:p14="http://schemas.microsoft.com/office/powerpoint/2010/main" val="3588199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800" b="1" baseline="0" dirty="0" smtClean="0">
                <a:solidFill>
                  <a:schemeClr val="hlink"/>
                </a:solidFill>
                <a:effectLst>
                  <a:outerShdw blurRad="38100" dist="38100" dir="2700000" algn="tl">
                    <a:srgbClr val="C0C0C0"/>
                  </a:outerShdw>
                </a:effectLst>
              </a:rPr>
              <a:t>SOURCE: #34416 Guide to Safe Scouting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b="1" baseline="0" dirty="0" smtClean="0">
              <a:solidFill>
                <a:schemeClr val="hlink"/>
              </a:solidFill>
              <a:effectLst>
                <a:outerShdw blurRad="38100" dist="38100" dir="2700000" algn="tl">
                  <a:srgbClr val="C0C0C0"/>
                </a:outerShdw>
              </a:effectLst>
            </a:endParaRPr>
          </a:p>
          <a:p>
            <a:pPr marL="342900" marR="0"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en-US" sz="1800" b="1" dirty="0" smtClean="0">
                <a:solidFill>
                  <a:schemeClr val="hlink"/>
                </a:solidFill>
                <a:effectLst>
                  <a:outerShdw blurRad="38100" dist="38100" dir="2700000" algn="tl">
                    <a:srgbClr val="C0C0C0"/>
                  </a:outerShdw>
                </a:effectLst>
              </a:rPr>
              <a:t>The checklist provides guidance on safety issues that a unit may encounter at a Scouting event. </a:t>
            </a:r>
          </a:p>
          <a:p>
            <a:pPr marL="342900" marR="0"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en-US" sz="1800" b="1" dirty="0" smtClean="0">
                <a:solidFill>
                  <a:schemeClr val="hlink"/>
                </a:solidFill>
                <a:effectLst>
                  <a:outerShdw blurRad="38100" dist="38100" dir="2700000" algn="tl">
                    <a:srgbClr val="C0C0C0"/>
                  </a:outerShdw>
                </a:effectLst>
              </a:rPr>
              <a:t>It is a tool, not a list of mandatory guidelines. </a:t>
            </a:r>
          </a:p>
          <a:p>
            <a:pPr marL="342900" marR="0"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en-US" sz="1800" b="1" dirty="0" smtClean="0">
                <a:solidFill>
                  <a:schemeClr val="hlink"/>
                </a:solidFill>
                <a:effectLst>
                  <a:outerShdw blurRad="38100" dist="38100" dir="2700000" algn="tl">
                    <a:srgbClr val="C0C0C0"/>
                  </a:outerShdw>
                </a:effectLst>
              </a:rPr>
              <a:t>The intent is to create conversations among event organizers around risks and ways to mitigate or eliminate them.</a:t>
            </a:r>
          </a:p>
        </p:txBody>
      </p:sp>
    </p:spTree>
    <p:extLst>
      <p:ext uri="{BB962C8B-B14F-4D97-AF65-F5344CB8AC3E}">
        <p14:creationId xmlns:p14="http://schemas.microsoft.com/office/powerpoint/2010/main" val="2781245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800" b="1" baseline="0" dirty="0" smtClean="0">
                <a:solidFill>
                  <a:schemeClr val="hlink"/>
                </a:solidFill>
                <a:effectLst>
                  <a:outerShdw blurRad="38100" dist="38100" dir="2700000" algn="tl">
                    <a:srgbClr val="C0C0C0"/>
                  </a:outerShdw>
                </a:effectLst>
              </a:rPr>
              <a:t>SOURCE: #34416 Guide to Safe Scouting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b="1" baseline="0" dirty="0" smtClean="0">
              <a:solidFill>
                <a:schemeClr val="hlink"/>
              </a:solidFill>
              <a:effectLst>
                <a:outerShdw blurRad="38100" dist="38100" dir="2700000" algn="tl">
                  <a:srgbClr val="C0C0C0"/>
                </a:outerShdw>
              </a:effectLst>
            </a:endParaRPr>
          </a:p>
          <a:p>
            <a:pPr marL="342900" marR="0"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en-US" sz="1800" b="1" dirty="0" smtClean="0">
                <a:solidFill>
                  <a:schemeClr val="hlink"/>
                </a:solidFill>
                <a:effectLst>
                  <a:outerShdw blurRad="38100" dist="38100" dir="2700000" algn="tl">
                    <a:srgbClr val="C0C0C0"/>
                  </a:outerShdw>
                </a:effectLst>
              </a:rPr>
              <a:t>Similar purpose as the Event Checklist – with</a:t>
            </a:r>
            <a:r>
              <a:rPr lang="en-US" sz="1800" b="1" baseline="0" dirty="0" smtClean="0">
                <a:solidFill>
                  <a:schemeClr val="hlink"/>
                </a:solidFill>
                <a:effectLst>
                  <a:outerShdw blurRad="38100" dist="38100" dir="2700000" algn="tl">
                    <a:srgbClr val="C0C0C0"/>
                  </a:outerShdw>
                </a:effectLst>
              </a:rPr>
              <a:t> specific items to consider for a Scouting Campout.</a:t>
            </a:r>
            <a:endParaRPr lang="en-US" sz="1800" b="1" dirty="0" smtClean="0">
              <a:solidFill>
                <a:schemeClr val="hlink"/>
              </a:solidFill>
              <a:effectLst>
                <a:outerShdw blurRad="38100" dist="38100" dir="2700000" algn="tl">
                  <a:srgbClr val="C0C0C0"/>
                </a:outerShdw>
              </a:effectLst>
            </a:endParaRPr>
          </a:p>
        </p:txBody>
      </p:sp>
    </p:spTree>
    <p:extLst>
      <p:ext uri="{BB962C8B-B14F-4D97-AF65-F5344CB8AC3E}">
        <p14:creationId xmlns:p14="http://schemas.microsoft.com/office/powerpoint/2010/main" val="1400302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endParaRPr lang="en-US" sz="1400" b="0" i="0" dirty="0">
              <a:effectLst/>
            </a:endParaRPr>
          </a:p>
        </p:txBody>
      </p:sp>
    </p:spTree>
    <p:extLst>
      <p:ext uri="{BB962C8B-B14F-4D97-AF65-F5344CB8AC3E}">
        <p14:creationId xmlns:p14="http://schemas.microsoft.com/office/powerpoint/2010/main" val="2733288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190920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38237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p:spPr>
      </p:sp>
      <p:sp>
        <p:nvSpPr>
          <p:cNvPr id="161795"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en-US" sz="4800" b="1" dirty="0" smtClean="0"/>
              <a:t>Thank You</a:t>
            </a:r>
          </a:p>
        </p:txBody>
      </p:sp>
    </p:spTree>
    <p:extLst>
      <p:ext uri="{BB962C8B-B14F-4D97-AF65-F5344CB8AC3E}">
        <p14:creationId xmlns:p14="http://schemas.microsoft.com/office/powerpoint/2010/main" val="3785510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en-US" sz="1800" b="1" dirty="0" smtClean="0"/>
              <a:t>INTRO:</a:t>
            </a:r>
          </a:p>
          <a:p>
            <a:r>
              <a:rPr lang="en-US" sz="1800" b="1" dirty="0" smtClean="0"/>
              <a:t>The safety of our youth, volunteers, staff, and employees cannot be compromised. Health and safety must be integrated into everything we do to the point that no injuries are acceptable beyond those that are readily treatable by Scout-rendered first aid.</a:t>
            </a:r>
          </a:p>
        </p:txBody>
      </p:sp>
    </p:spTree>
    <p:extLst>
      <p:ext uri="{BB962C8B-B14F-4D97-AF65-F5344CB8AC3E}">
        <p14:creationId xmlns:p14="http://schemas.microsoft.com/office/powerpoint/2010/main" val="3651337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normAutofit/>
          </a:bodyPr>
          <a:lstStyle/>
          <a:p>
            <a:endParaRPr lang="en-US" sz="1600" dirty="0" smtClean="0"/>
          </a:p>
        </p:txBody>
      </p:sp>
    </p:spTree>
    <p:extLst>
      <p:ext uri="{BB962C8B-B14F-4D97-AF65-F5344CB8AC3E}">
        <p14:creationId xmlns:p14="http://schemas.microsoft.com/office/powerpoint/2010/main" val="35523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en-US" sz="1800" b="1" dirty="0" smtClean="0"/>
              <a:t>There is nothing in the</a:t>
            </a:r>
            <a:r>
              <a:rPr lang="en-US" sz="1800" b="1" baseline="0" dirty="0" smtClean="0"/>
              <a:t> Commissioner “official” literature that requires the Commissioner to do anything with H&amp;S</a:t>
            </a:r>
            <a:endParaRPr lang="en-US" sz="1800" b="1" dirty="0" smtClean="0"/>
          </a:p>
        </p:txBody>
      </p:sp>
    </p:spTree>
    <p:extLst>
      <p:ext uri="{BB962C8B-B14F-4D97-AF65-F5344CB8AC3E}">
        <p14:creationId xmlns:p14="http://schemas.microsoft.com/office/powerpoint/2010/main" val="163586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en-US" sz="1800" b="1" dirty="0" smtClean="0"/>
              <a:t>HOWEVER!</a:t>
            </a:r>
          </a:p>
        </p:txBody>
      </p:sp>
    </p:spTree>
    <p:extLst>
      <p:ext uri="{BB962C8B-B14F-4D97-AF65-F5344CB8AC3E}">
        <p14:creationId xmlns:p14="http://schemas.microsoft.com/office/powerpoint/2010/main" val="3941949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600" b="1" dirty="0" smtClean="0"/>
              <a:t>As of 2014, at least</a:t>
            </a:r>
            <a:r>
              <a:rPr lang="en-US" sz="1600" b="1" baseline="0" dirty="0" smtClean="0"/>
              <a:t> TWO people per Crew must be trained in Wilderness First Aid plus adult AED/CPR for Northern Tier, </a:t>
            </a:r>
            <a:r>
              <a:rPr lang="en-US" sz="1600" b="1" baseline="0" dirty="0" err="1" smtClean="0"/>
              <a:t>Philmont</a:t>
            </a:r>
            <a:r>
              <a:rPr lang="en-US" sz="1600" b="1" baseline="0" dirty="0" smtClean="0"/>
              <a:t> and Sea Base (The Summit only requires ONE person).  Knowing this far enough in advance will prevent disappointment!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b="1" baseline="0" dirty="0" smtClean="0"/>
              <a:t>Source: Council &amp; Crew Planning Guides (unique to each HA base)</a:t>
            </a:r>
            <a:endParaRPr lang="en-US" sz="1600" b="1" dirty="0" smtClean="0"/>
          </a:p>
        </p:txBody>
      </p:sp>
    </p:spTree>
    <p:extLst>
      <p:ext uri="{BB962C8B-B14F-4D97-AF65-F5344CB8AC3E}">
        <p14:creationId xmlns:p14="http://schemas.microsoft.com/office/powerpoint/2010/main" val="1390056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marL="342900" indent="-342900">
              <a:buAutoNum type="arabicParenR"/>
            </a:pPr>
            <a:r>
              <a:rPr lang="en-US" sz="1800" b="1" dirty="0" smtClean="0">
                <a:solidFill>
                  <a:schemeClr val="hlink"/>
                </a:solidFill>
                <a:effectLst>
                  <a:outerShdw blurRad="38100" dist="38100" dir="2700000" algn="tl">
                    <a:srgbClr val="C0C0C0"/>
                  </a:outerShdw>
                </a:effectLst>
              </a:rPr>
              <a:t>Are they going to a Council-approved location?</a:t>
            </a:r>
          </a:p>
          <a:p>
            <a:pPr marL="342900" indent="-342900">
              <a:buAutoNum type="arabicParenR"/>
            </a:pPr>
            <a:r>
              <a:rPr lang="en-US" sz="1800" b="1" dirty="0" smtClean="0">
                <a:solidFill>
                  <a:schemeClr val="hlink"/>
                </a:solidFill>
                <a:effectLst>
                  <a:outerShdw blurRad="38100" dist="38100" dir="2700000" algn="tl">
                    <a:srgbClr val="C0C0C0"/>
                  </a:outerShdw>
                </a:effectLst>
              </a:rPr>
              <a:t>Has</a:t>
            </a:r>
            <a:r>
              <a:rPr lang="en-US" sz="1800" b="1" baseline="0" dirty="0" smtClean="0">
                <a:solidFill>
                  <a:schemeClr val="hlink"/>
                </a:solidFill>
                <a:effectLst>
                  <a:outerShdw blurRad="38100" dist="38100" dir="2700000" algn="tl">
                    <a:srgbClr val="C0C0C0"/>
                  </a:outerShdw>
                </a:effectLst>
              </a:rPr>
              <a:t> at least one adult giving leadership to the overnighter taken BALOO training?</a:t>
            </a:r>
          </a:p>
          <a:p>
            <a:pPr marL="0" indent="0">
              <a:buNone/>
            </a:pPr>
            <a:endParaRPr lang="en-US" sz="1800" b="1" baseline="0" dirty="0" smtClean="0">
              <a:solidFill>
                <a:schemeClr val="hlink"/>
              </a:solidFill>
              <a:effectLst>
                <a:outerShdw blurRad="38100" dist="38100" dir="2700000" algn="tl">
                  <a:srgbClr val="C0C0C0"/>
                </a:outerShdw>
              </a:effectLst>
            </a:endParaRPr>
          </a:p>
          <a:p>
            <a:pPr marL="0" indent="0">
              <a:buNone/>
            </a:pPr>
            <a:r>
              <a:rPr lang="en-US" sz="1800" b="1" baseline="0" dirty="0" smtClean="0">
                <a:solidFill>
                  <a:schemeClr val="hlink"/>
                </a:solidFill>
                <a:effectLst>
                  <a:outerShdw blurRad="38100" dist="38100" dir="2700000" algn="tl">
                    <a:srgbClr val="C0C0C0"/>
                  </a:outerShdw>
                </a:effectLst>
              </a:rPr>
              <a:t>SOURCE: #510-631 Cub Scout Outdoor Program Guidelines</a:t>
            </a:r>
            <a:endParaRPr lang="en-US" sz="1800" b="1" dirty="0" smtClean="0">
              <a:solidFill>
                <a:schemeClr val="hlink"/>
              </a:solidFill>
              <a:effectLst>
                <a:outerShdw blurRad="38100" dist="38100" dir="2700000" algn="tl">
                  <a:srgbClr val="C0C0C0"/>
                </a:outerShdw>
              </a:effectLst>
            </a:endParaRPr>
          </a:p>
        </p:txBody>
      </p:sp>
    </p:spTree>
    <p:extLst>
      <p:ext uri="{BB962C8B-B14F-4D97-AF65-F5344CB8AC3E}">
        <p14:creationId xmlns:p14="http://schemas.microsoft.com/office/powerpoint/2010/main" val="3259438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 typeface="+mj-lt"/>
              <a:buNone/>
              <a:tabLst/>
              <a:defRPr/>
            </a:pPr>
            <a:r>
              <a:rPr lang="en-US" sz="1800" b="1" dirty="0" smtClean="0"/>
              <a:t>Health &amp; Safety training is valid for two years.</a:t>
            </a:r>
          </a:p>
          <a:p>
            <a:endParaRPr lang="en-US" sz="1800" dirty="0" smtClean="0"/>
          </a:p>
        </p:txBody>
      </p:sp>
    </p:spTree>
    <p:extLst>
      <p:ext uri="{BB962C8B-B14F-4D97-AF65-F5344CB8AC3E}">
        <p14:creationId xmlns:p14="http://schemas.microsoft.com/office/powerpoint/2010/main" val="174034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80.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AD6BD3BB-2663-42A8-823D-A4A94D4BF8B9}" type="datetime1">
              <a:rPr lang="en-US" smtClean="0"/>
              <a:pPr>
                <a:defRPr/>
              </a:pPr>
              <a:t>5/19/2014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DDE3366-C31E-43CF-90E9-48B09332E02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549E06E-BE7D-4CAE-B57E-B8C3BC61624C}" type="datetime1">
              <a:rPr lang="en-US" smtClean="0"/>
              <a:pPr>
                <a:defRPr/>
              </a:pPr>
              <a:t>5/19/2014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86535AD-D556-46FE-B23E-34EDA9EB00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3467382-A389-4B15-B235-FA71E72DF90C}" type="datetime1">
              <a:rPr lang="en-US" smtClean="0"/>
              <a:pPr>
                <a:defRPr/>
              </a:pPr>
              <a:t>5/19/2014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33E6A72-8448-4BE3-B001-7A57D5E1D0D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
        <p:nvSpPr>
          <p:cNvPr id="6" name="Date Placeholder 3"/>
          <p:cNvSpPr>
            <a:spLocks noGrp="1"/>
          </p:cNvSpPr>
          <p:nvPr>
            <p:ph type="dt" sz="half" idx="11"/>
          </p:nvPr>
        </p:nvSpPr>
        <p:spPr/>
        <p:txBody>
          <a:bodyPr/>
          <a:lstStyle>
            <a:lvl1pPr>
              <a:defRPr/>
            </a:lvl1pPr>
          </a:lstStyle>
          <a:p>
            <a:fld id="{C92B2311-2AEF-433F-8673-CCFB18527A70}" type="datetime1">
              <a:rPr lang="en-US" smtClean="0"/>
              <a:pPr/>
              <a:t>5/19/2014</a:t>
            </a:fld>
            <a:endParaRPr lang="en-US"/>
          </a:p>
        </p:txBody>
      </p:sp>
      <p:pic>
        <p:nvPicPr>
          <p:cNvPr id="7" name="Picture 6" descr="ArcherSilo_blue.png"/>
          <p:cNvPicPr>
            <a:picLocks noChangeAspect="1"/>
          </p:cNvPicPr>
          <p:nvPr userDrawn="1"/>
        </p:nvPicPr>
        <p:blipFill>
          <a:blip r:embed="rId2" cstate="print">
            <a:lum bright="70000" contrast="-70000"/>
          </a:blip>
          <a:stretch>
            <a:fillRect/>
          </a:stretch>
        </p:blipFill>
        <p:spPr>
          <a:xfrm flipH="1">
            <a:off x="1219200" y="5852160"/>
            <a:ext cx="438137" cy="1005840"/>
          </a:xfrm>
          <a:prstGeom prst="rect">
            <a:avLst/>
          </a:prstGeom>
        </p:spPr>
      </p:pic>
      <p:pic>
        <p:nvPicPr>
          <p:cNvPr id="8" name="Picture 7" descr="SailboatSilo_Blue.png"/>
          <p:cNvPicPr>
            <a:picLocks noChangeAspect="1"/>
          </p:cNvPicPr>
          <p:nvPr userDrawn="1"/>
        </p:nvPicPr>
        <p:blipFill>
          <a:blip r:embed="rId3" cstate="print">
            <a:lum bright="70000" contrast="-70000"/>
          </a:blip>
          <a:stretch>
            <a:fillRect/>
          </a:stretch>
        </p:blipFill>
        <p:spPr>
          <a:xfrm rot="21040841">
            <a:off x="1234300" y="2415080"/>
            <a:ext cx="749973" cy="1188720"/>
          </a:xfrm>
          <a:prstGeom prst="rect">
            <a:avLst/>
          </a:prstGeom>
        </p:spPr>
      </p:pic>
      <p:pic>
        <p:nvPicPr>
          <p:cNvPr id="9" name="Picture 8" descr="ScubaSilo_blue.png"/>
          <p:cNvPicPr>
            <a:picLocks noChangeAspect="1"/>
          </p:cNvPicPr>
          <p:nvPr userDrawn="1"/>
        </p:nvPicPr>
        <p:blipFill>
          <a:blip r:embed="rId4" cstate="print">
            <a:lum bright="70000" contrast="-70000"/>
          </a:blip>
          <a:stretch>
            <a:fillRect/>
          </a:stretch>
        </p:blipFill>
        <p:spPr>
          <a:xfrm>
            <a:off x="990600" y="4495800"/>
            <a:ext cx="759848" cy="767068"/>
          </a:xfrm>
          <a:prstGeom prst="rect">
            <a:avLst/>
          </a:prstGeom>
        </p:spPr>
      </p:pic>
      <p:pic>
        <p:nvPicPr>
          <p:cNvPr id="10" name="Picture 9" descr="RappelSilo_blue.png"/>
          <p:cNvPicPr>
            <a:picLocks noChangeAspect="1"/>
          </p:cNvPicPr>
          <p:nvPr userDrawn="1"/>
        </p:nvPicPr>
        <p:blipFill>
          <a:blip r:embed="rId5" cstate="print">
            <a:lum bright="70000" contrast="-70000"/>
          </a:blip>
          <a:stretch>
            <a:fillRect/>
          </a:stretch>
        </p:blipFill>
        <p:spPr>
          <a:xfrm>
            <a:off x="14197" y="5181600"/>
            <a:ext cx="671603" cy="1737360"/>
          </a:xfrm>
          <a:prstGeom prst="rect">
            <a:avLst/>
          </a:prstGeom>
        </p:spPr>
      </p:pic>
      <p:pic>
        <p:nvPicPr>
          <p:cNvPr id="11" name="Picture 10" descr="KayakSilo_blue.png"/>
          <p:cNvPicPr>
            <a:picLocks noChangeAspect="1"/>
          </p:cNvPicPr>
          <p:nvPr userDrawn="1"/>
        </p:nvPicPr>
        <p:blipFill>
          <a:blip r:embed="rId6" cstate="print">
            <a:lum bright="70000" contrast="-70000"/>
          </a:blip>
          <a:stretch>
            <a:fillRect/>
          </a:stretch>
        </p:blipFill>
        <p:spPr>
          <a:xfrm>
            <a:off x="-228600" y="3733800"/>
            <a:ext cx="1043755" cy="548640"/>
          </a:xfrm>
          <a:prstGeom prst="rect">
            <a:avLst/>
          </a:prstGeom>
        </p:spPr>
      </p:pic>
      <p:pic>
        <p:nvPicPr>
          <p:cNvPr id="12" name="Picture 11" descr="ZiplineSilo_Blue.png"/>
          <p:cNvPicPr>
            <a:picLocks noChangeAspect="1"/>
          </p:cNvPicPr>
          <p:nvPr userDrawn="1"/>
        </p:nvPicPr>
        <p:blipFill>
          <a:blip r:embed="rId7" cstate="print">
            <a:lum bright="70000" contrast="-70000"/>
          </a:blip>
          <a:stretch>
            <a:fillRect/>
          </a:stretch>
        </p:blipFill>
        <p:spPr>
          <a:xfrm>
            <a:off x="381000" y="1905000"/>
            <a:ext cx="713275" cy="9144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3">
        <a:schemeClr val="bg1"/>
      </p:bgRef>
    </p:bg>
    <p:spTree>
      <p:nvGrpSpPr>
        <p:cNvPr id="1" name=""/>
        <p:cNvGrpSpPr/>
        <p:nvPr/>
      </p:nvGrpSpPr>
      <p:grpSpPr>
        <a:xfrm>
          <a:off x="0" y="0"/>
          <a:ext cx="0" cy="0"/>
          <a:chOff x="0" y="0"/>
          <a:chExt cx="0" cy="0"/>
        </a:xfrm>
      </p:grpSpPr>
      <p:sp>
        <p:nvSpPr>
          <p:cNvPr id="4" name="Rectangle 3"/>
          <p:cNvSpPr/>
          <p:nvPr userDrawn="1"/>
        </p:nvSpPr>
        <p:spPr>
          <a:xfrm>
            <a:off x="0" y="0"/>
            <a:ext cx="1981200" cy="2528157"/>
          </a:xfrm>
          <a:prstGeom prst="rect">
            <a:avLst/>
          </a:prstGeom>
          <a:solidFill>
            <a:schemeClr val="bg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
        <p:nvSpPr>
          <p:cNvPr id="6" name="Date Placeholder 3"/>
          <p:cNvSpPr>
            <a:spLocks noGrp="1"/>
          </p:cNvSpPr>
          <p:nvPr>
            <p:ph type="dt" sz="half" idx="11"/>
          </p:nvPr>
        </p:nvSpPr>
        <p:spPr/>
        <p:txBody>
          <a:bodyPr/>
          <a:lstStyle>
            <a:lvl1pPr>
              <a:defRPr/>
            </a:lvl1pPr>
          </a:lstStyle>
          <a:p>
            <a:fld id="{C92B2311-2AEF-433F-8673-CCFB18527A70}" type="datetime1">
              <a:rPr lang="en-US" smtClean="0"/>
              <a:pPr/>
              <a:t>5/19/2014</a:t>
            </a:fld>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552" y="-39256"/>
            <a:ext cx="2468880" cy="2481800"/>
          </a:xfrm>
          <a:prstGeom prst="rect">
            <a:avLst/>
          </a:prstGeom>
        </p:spPr>
      </p:pic>
    </p:spTree>
    <p:extLst>
      <p:ext uri="{BB962C8B-B14F-4D97-AF65-F5344CB8AC3E}">
        <p14:creationId xmlns:p14="http://schemas.microsoft.com/office/powerpoint/2010/main" val="18924654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
        <p:nvSpPr>
          <p:cNvPr id="6" name="Date Placeholder 3"/>
          <p:cNvSpPr>
            <a:spLocks noGrp="1"/>
          </p:cNvSpPr>
          <p:nvPr>
            <p:ph type="dt" sz="half" idx="11"/>
          </p:nvPr>
        </p:nvSpPr>
        <p:spPr/>
        <p:txBody>
          <a:bodyPr/>
          <a:lstStyle>
            <a:lvl1pPr>
              <a:defRPr/>
            </a:lvl1pPr>
          </a:lstStyle>
          <a:p>
            <a:fld id="{2DB21C0D-C847-41F5-A7C3-BE1C7640DB99}" type="datetime1">
              <a:rPr lang="en-US" smtClean="0"/>
              <a:pPr/>
              <a:t>5/19/2014</a:t>
            </a:fld>
            <a:endParaRPr lang="en-US"/>
          </a:p>
        </p:txBody>
      </p:sp>
    </p:spTree>
    <p:extLst>
      <p:ext uri="{BB962C8B-B14F-4D97-AF65-F5344CB8AC3E}">
        <p14:creationId xmlns:p14="http://schemas.microsoft.com/office/powerpoint/2010/main" val="163963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AD6BD3BB-2663-42A8-823D-A4A94D4BF8B9}" type="datetime1">
              <a:rPr lang="en-US">
                <a:solidFill>
                  <a:srgbClr val="000000"/>
                </a:solidFill>
              </a:rPr>
              <a:pPr>
                <a:defRPr/>
              </a:pPr>
              <a:t>5/19/2014</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DDE3366-C31E-43CF-90E9-48B09332E0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93621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cxnSp>
        <p:nvCxnSpPr>
          <p:cNvPr id="9" name="Straight Connector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extLst/>
          </a:lstStyle>
          <a:p>
            <a:pPr>
              <a:defRPr/>
            </a:pPr>
            <a:fld id="{9159B06E-588A-49D7-A36A-551D51B119B7}" type="datetimeFigureOut">
              <a:rPr lang="en-US">
                <a:solidFill>
                  <a:prstClr val="white"/>
                </a:solidFill>
              </a:rPr>
              <a:pPr>
                <a:defRPr/>
              </a:pPr>
              <a:t>5/19/2014</a:t>
            </a:fld>
            <a:endParaRPr lang="en-US">
              <a:solidFill>
                <a:prstClr val="white"/>
              </a:solidFill>
            </a:endParaRPr>
          </a:p>
        </p:txBody>
      </p:sp>
      <p:sp>
        <p:nvSpPr>
          <p:cNvPr id="11"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12" name="Slide Number Placeholder 6"/>
          <p:cNvSpPr>
            <a:spLocks noGrp="1"/>
          </p:cNvSpPr>
          <p:nvPr>
            <p:ph type="sldNum" sz="quarter" idx="12"/>
          </p:nvPr>
        </p:nvSpPr>
        <p:spPr/>
        <p:txBody>
          <a:bodyPr/>
          <a:lstStyle>
            <a:lvl1pPr>
              <a:defRPr/>
            </a:lvl1pPr>
            <a:extLst/>
          </a:lstStyle>
          <a:p>
            <a:pPr>
              <a:defRPr/>
            </a:pPr>
            <a:fld id="{8DE4D886-028A-4207-B8C1-3AFC8790769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61520332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sm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55FCC476-105B-439D-8BA2-EF5C153D941E}" type="datetime1">
              <a:rPr lang="en-US" smtClean="0"/>
              <a:pPr>
                <a:defRPr/>
              </a:pPr>
              <a:t>5/19/2014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07BA663-5539-4382-90A0-63C46CA9C8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27A03873-4EE0-412C-9EF1-A26CAFE00F88}" type="datetime1">
              <a:rPr lang="en-US" smtClean="0"/>
              <a:pPr>
                <a:defRPr/>
              </a:pPr>
              <a:t>5/19/2014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D895AE8-E99A-422E-8EF4-9965F55A76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ECD13CFF-768A-4BA3-9F3D-0B5D8DC650C1}" type="datetime1">
              <a:rPr lang="en-US" smtClean="0"/>
              <a:pPr>
                <a:defRPr/>
              </a:pPr>
              <a:t>5/19/2014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DD37B13C-5FFD-4E14-9EBB-DEEB0A77727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D11DABB9-AFE8-4C1E-873B-568143FD6256}" type="datetime1">
              <a:rPr lang="en-US" smtClean="0"/>
              <a:pPr>
                <a:defRPr/>
              </a:pPr>
              <a:t>5/19/2014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30750FBF-6542-48CF-AC68-96A611F508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57ECA120-9537-4FBE-8032-364866FAA7F6}" type="datetime1">
              <a:rPr lang="en-US" smtClean="0"/>
              <a:pPr>
                <a:defRPr/>
              </a:pPr>
              <a:t>5/19/2014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01AA48D3-A8F5-4504-B263-F741EB97C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511FFB3D-7665-4A26-8095-B1AB3F213571}" type="datetime1">
              <a:rPr lang="en-US" smtClean="0"/>
              <a:pPr>
                <a:defRPr/>
              </a:pPr>
              <a:t>5/19/2014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33708BE2-7196-4B78-B3B8-8E814461D0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021D9EEC-A195-4491-A6D7-D3CB0F20B040}" type="datetime1">
              <a:rPr lang="en-US" smtClean="0"/>
              <a:pPr>
                <a:defRPr/>
              </a:pPr>
              <a:t>5/19/2014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857D6A6E-5904-4190-A347-DA1F3E5F6C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37E32942-E94F-4114-A253-56F3EA8ADB65}" type="datetime1">
              <a:rPr lang="en-US" smtClean="0"/>
              <a:pPr>
                <a:defRPr/>
              </a:pPr>
              <a:t>5/19/2014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7B7E973-1373-4601-8BBA-82EF8EF123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5.xml"/><Relationship Id="rId5" Type="http://schemas.openxmlformats.org/officeDocument/2006/relationships/image" Target="../media/image13.gif"/><Relationship Id="rId4" Type="http://schemas.openxmlformats.org/officeDocument/2006/relationships/image" Target="../media/image12.gif"/></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0.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7.xml"/></Relationships>
</file>

<file path=ppt/slideMasters/_rels/slideMaster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8.xml"/></Relationships>
</file>

<file path=ppt/slideMasters/_rels/slideMaster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xml"/></Relationships>
</file>

<file path=ppt/slideMasters/_rels/slideMaster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0.xml"/></Relationships>
</file>

<file path=ppt/slideMasters/_rels/slideMaster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1.xml"/></Relationships>
</file>

<file path=ppt/slideMasters/_rels/slideMaster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2.xml"/></Relationships>
</file>

<file path=ppt/slideMasters/_rels/slideMaster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3.xml"/></Relationships>
</file>

<file path=ppt/slideMasters/_rels/slideMaster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4.xml"/></Relationships>
</file>

<file path=ppt/slideMasters/_rels/slideMaster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5.xml"/></Relationships>
</file>

<file path=ppt/slideMasters/_rels/slideMaster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6.xml"/></Relationships>
</file>

<file path=ppt/slideMasters/_rels/slideMaster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8.xml"/></Relationships>
</file>

<file path=ppt/slideMasters/_rels/slideMaster80.xml.rels><?xml version="1.0" encoding="UTF-8" standalone="yes"?>
<Relationships xmlns="http://schemas.openxmlformats.org/package/2006/relationships"><Relationship Id="rId2" Type="http://schemas.openxmlformats.org/officeDocument/2006/relationships/theme" Target="../theme/theme80.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41D0D497-BA50-4E50-9440-6BF2DC0BBF21}" type="datetime1">
              <a:rPr lang="en-US" smtClean="0"/>
              <a:pPr>
                <a:defRPr/>
              </a:pPr>
              <a:t>5/19/2014</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3CFE8B65-1B13-4C96-A2C2-3758BD88947A}" type="slidenum">
              <a:rPr lang="en-US"/>
              <a:pPr>
                <a:defRPr/>
              </a:pPr>
              <a:t>‹#›</a:t>
            </a:fld>
            <a:endParaRPr lang="en-US"/>
          </a:p>
        </p:txBody>
      </p:sp>
      <p:pic>
        <p:nvPicPr>
          <p:cNvPr id="148493" name="Picture 13" descr="AnnivGrStandard_White.png"/>
          <p:cNvPicPr>
            <a:picLocks noChangeAspect="1"/>
          </p:cNvPicPr>
          <p:nvPr userDrawn="1"/>
        </p:nvPicPr>
        <p:blipFill>
          <a:blip r:embed="rId1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hdr="0" ftr="0" dt="0"/>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4"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5"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75C22859-872D-41F4-BB79-2658EB370F52}" type="datetime1">
              <a:rPr lang="en-US" smtClean="0">
                <a:cs typeface="+mn-cs"/>
              </a:rPr>
              <a:pPr defTabSz="457200"/>
              <a:t>5/19/2014</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dk1" tx1="lt1" bg2="dk2" tx2="lt2" accent1="accent1" accent2="accent2" accent3="accent3" accent4="accent4" accent5="accent5" accent6="accent6" hlink="hlink" folHlink="folHlink"/>
  <p:sldLayoutIdLst>
    <p:sldLayoutId id="2147484061"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4"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5"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6"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9E305554-BC54-4800-A677-42E5E0945AE9}" type="datetime1">
              <a:rPr lang="en-US" smtClean="0">
                <a:cs typeface="+mn-cs"/>
              </a:rPr>
              <a:pPr defTabSz="457200"/>
              <a:t>5/19/2014</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063" r:id="rId1"/>
    <p:sldLayoutId id="2147484150" r:id="rId2"/>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75C22859-872D-41F4-BB79-2658EB370F52}" type="datetime1">
              <a:rPr lang="en-US" smtClean="0">
                <a:cs typeface="+mn-cs"/>
              </a:rPr>
              <a:pPr defTabSz="457200"/>
              <a:t>5/19/2014</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b="32887"/>
          <a:stretch/>
        </p:blipFill>
        <p:spPr>
          <a:xfrm>
            <a:off x="-134071" y="306388"/>
            <a:ext cx="2168452" cy="792161"/>
          </a:xfrm>
          <a:prstGeom prst="rect">
            <a:avLst/>
          </a:prstGeom>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394" y="5286896"/>
            <a:ext cx="1912937" cy="1325041"/>
          </a:xfrm>
          <a:prstGeom prst="rect">
            <a:avLst/>
          </a:prstGeom>
        </p:spPr>
      </p:pic>
    </p:spTree>
    <p:extLst>
      <p:ext uri="{BB962C8B-B14F-4D97-AF65-F5344CB8AC3E}">
        <p14:creationId xmlns:p14="http://schemas.microsoft.com/office/powerpoint/2010/main" val="3643659480"/>
      </p:ext>
    </p:extLst>
  </p:cSld>
  <p:clrMap bg1="lt1" tx1="dk1" bg2="lt2" tx2="dk2" accent1="accent1" accent2="accent2" accent3="accent3" accent4="accent4" accent5="accent5" accent6="accent6" hlink="hlink" folHlink="folHlink"/>
  <p:sldLayoutIdLst>
    <p:sldLayoutId id="2147484146"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41D0D497-BA50-4E50-9440-6BF2DC0BBF21}" type="datetime1">
              <a:rPr lang="en-US" smtClean="0">
                <a:solidFill>
                  <a:srgbClr val="000000"/>
                </a:solidFill>
              </a:rPr>
              <a:pPr>
                <a:defRPr/>
              </a:pPr>
              <a:t>5/19/2014</a:t>
            </a:fld>
            <a:endParaRPr lang="en-US" dirty="0">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dirty="0">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3CFE8B65-1B13-4C96-A2C2-3758BD88947A}" type="slidenum">
              <a:rPr lang="en-US">
                <a:solidFill>
                  <a:srgbClr val="000000"/>
                </a:solidFill>
              </a:rPr>
              <a:pPr>
                <a:defRPr/>
              </a:pPr>
              <a:t>‹#›</a:t>
            </a:fld>
            <a:endParaRPr lang="en-US" dirty="0">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9" r:id="rId1"/>
  </p:sldLayoutIdLst>
  <p:hf hdr="0" ftr="0" dt="0"/>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717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4"/>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latin typeface="+mn-lt"/>
                <a:cs typeface="+mn-cs"/>
              </a:defRPr>
            </a:lvl1pPr>
            <a:extLst/>
          </a:lstStyle>
          <a:p>
            <a:pPr>
              <a:defRPr/>
            </a:pPr>
            <a:fld id="{B8EE4A8B-2964-4893-B487-61A0523DF904}" type="datetimeFigureOut">
              <a:rPr lang="en-US">
                <a:solidFill>
                  <a:prstClr val="black"/>
                </a:solidFill>
              </a:rPr>
              <a:pPr>
                <a:defRPr/>
              </a:pPr>
              <a:t>5/19/2014</a:t>
            </a:fld>
            <a:endParaRPr lang="en-US" dirty="0">
              <a:solidFill>
                <a:prstClr val="black"/>
              </a:solidFill>
            </a:endParaRPr>
          </a:p>
        </p:txBody>
      </p:sp>
      <p:sp>
        <p:nvSpPr>
          <p:cNvPr id="16" name="Footer Placeholder 5"/>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endParaRPr lang="en-US" dirty="0">
              <a:solidFill>
                <a:prstClr val="black"/>
              </a:solidFill>
            </a:endParaRPr>
          </a:p>
        </p:txBody>
      </p:sp>
      <p:sp>
        <p:nvSpPr>
          <p:cNvPr id="17" name="Slide Number Placeholder 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fld id="{5D93961F-EB88-404B-A244-0F3CFE64F8D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943267092"/>
      </p:ext>
    </p:extLst>
  </p:cSld>
  <p:clrMap bg1="lt1" tx1="dk1" bg2="lt2" tx2="dk2" accent1="accent1" accent2="accent2" accent3="accent3" accent4="accent4" accent5="accent5" accent6="accent6" hlink="hlink" folHlink="folHlink"/>
  <p:sldLayoutIdLst>
    <p:sldLayoutId id="2147484148" r:id="rId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5/19/2014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ommissioner-bsa.org/h&amp;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4294967295"/>
          </p:nvPr>
        </p:nvSpPr>
        <p:spPr>
          <a:xfrm>
            <a:off x="685800" y="3124200"/>
            <a:ext cx="7772400" cy="2514600"/>
          </a:xfrm>
        </p:spPr>
        <p:txBody>
          <a:bodyPr lIns="45720" rIns="45720"/>
          <a:lstStyle/>
          <a:p>
            <a:pPr marL="0" indent="0" algn="r">
              <a:buFont typeface="Wingdings 3" pitchFamily="18" charset="2"/>
              <a:buNone/>
            </a:pPr>
            <a:r>
              <a:rPr lang="en-US" sz="4000" b="1" dirty="0" smtClean="0">
                <a:solidFill>
                  <a:schemeClr val="tx2"/>
                </a:solidFill>
                <a:effectLst>
                  <a:outerShdw blurRad="38100" dist="38100" dir="2700000" algn="tl">
                    <a:srgbClr val="C0C0C0"/>
                  </a:outerShdw>
                </a:effectLst>
              </a:rPr>
              <a:t>COMMISSIONER CABINET</a:t>
            </a:r>
            <a:endParaRPr lang="en-US" sz="4000" b="1" dirty="0">
              <a:solidFill>
                <a:schemeClr val="tx2"/>
              </a:solidFill>
              <a:effectLst>
                <a:outerShdw blurRad="38100" dist="38100" dir="2700000" algn="tl">
                  <a:srgbClr val="C0C0C0"/>
                </a:outerShdw>
              </a:effectLst>
            </a:endParaRPr>
          </a:p>
          <a:p>
            <a:pPr marL="0" indent="0" algn="r">
              <a:buFont typeface="Wingdings 3" pitchFamily="18" charset="2"/>
              <a:buNone/>
            </a:pPr>
            <a:r>
              <a:rPr lang="en-US" sz="4000" b="1" dirty="0" smtClean="0">
                <a:solidFill>
                  <a:schemeClr val="tx2"/>
                </a:solidFill>
                <a:effectLst>
                  <a:outerShdw blurRad="38100" dist="38100" dir="2700000" algn="tl">
                    <a:srgbClr val="C0C0C0"/>
                  </a:outerShdw>
                </a:effectLst>
              </a:rPr>
              <a:t>Monthly Training</a:t>
            </a:r>
            <a:endParaRPr lang="en-US" sz="4000" b="1" dirty="0">
              <a:solidFill>
                <a:schemeClr val="tx2"/>
              </a:solidFill>
              <a:effectLst>
                <a:outerShdw blurRad="38100" dist="38100" dir="2700000" algn="tl">
                  <a:srgbClr val="C0C0C0"/>
                </a:outerShdw>
              </a:effectLst>
            </a:endParaRPr>
          </a:p>
        </p:txBody>
      </p:sp>
      <p:pic>
        <p:nvPicPr>
          <p:cNvPr id="9220" name="Picture 3" descr="Untitled.jpg"/>
          <p:cNvPicPr>
            <a:picLocks noChangeAspect="1"/>
          </p:cNvPicPr>
          <p:nvPr/>
        </p:nvPicPr>
        <p:blipFill>
          <a:blip r:embed="rId3" cstate="print">
            <a:lum contrast="10000"/>
          </a:blip>
          <a:srcRect/>
          <a:stretch>
            <a:fillRect/>
          </a:stretch>
        </p:blipFill>
        <p:spPr bwMode="auto">
          <a:xfrm>
            <a:off x="3608388" y="533400"/>
            <a:ext cx="1927225" cy="1905000"/>
          </a:xfrm>
          <a:prstGeom prst="rect">
            <a:avLst/>
          </a:prstGeom>
          <a:noFill/>
          <a:ln w="9525">
            <a:noFill/>
            <a:miter lim="800000"/>
            <a:headEnd/>
            <a:tailEnd/>
          </a:ln>
        </p:spPr>
      </p:pic>
      <p:grpSp>
        <p:nvGrpSpPr>
          <p:cNvPr id="2" name="Group 15"/>
          <p:cNvGrpSpPr>
            <a:grpSpLocks/>
          </p:cNvGrpSpPr>
          <p:nvPr/>
        </p:nvGrpSpPr>
        <p:grpSpPr bwMode="auto">
          <a:xfrm>
            <a:off x="-3175" y="4953000"/>
            <a:ext cx="9147175" cy="1911350"/>
            <a:chOff x="-3765" y="4832896"/>
            <a:chExt cx="9147765" cy="2032192"/>
          </a:xfrm>
        </p:grpSpPr>
        <p:sp>
          <p:nvSpPr>
            <p:cNvPr id="17" name="Freeform 1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srgbClr val="000000"/>
                </a:solidFill>
                <a:latin typeface="Lucida Sans Unicode"/>
              </a:endParaRPr>
            </a:p>
          </p:txBody>
        </p:sp>
        <p:sp>
          <p:nvSpPr>
            <p:cNvPr id="19" name="Freeform 18"/>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srgbClr val="000000"/>
                </a:solidFill>
                <a:latin typeface="Lucida Sans Unicode"/>
              </a:endParaRPr>
            </a:p>
          </p:txBody>
        </p:sp>
        <p:sp>
          <p:nvSpPr>
            <p:cNvPr id="20" name="Freeform 19"/>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srgbClr val="FFFFFF"/>
                </a:solidFill>
              </a:endParaRPr>
            </a:p>
          </p:txBody>
        </p:sp>
        <p:cxnSp>
          <p:nvCxnSpPr>
            <p:cNvPr id="21"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9229" name="Picture 13" descr="AnnivGrStandard_White.png"/>
          <p:cNvPicPr>
            <a:picLocks noChangeAspect="1"/>
          </p:cNvPicPr>
          <p:nvPr/>
        </p:nvPicPr>
        <p:blipFill>
          <a:blip r:embed="rId5" cstate="print"/>
          <a:srcRect/>
          <a:stretch>
            <a:fillRect/>
          </a:stretch>
        </p:blipFill>
        <p:spPr bwMode="auto">
          <a:xfrm>
            <a:off x="228600" y="6159500"/>
            <a:ext cx="2895600" cy="46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H&amp;S: Prepared for Anything</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Examples of Required Training:</a:t>
            </a:r>
          </a:p>
          <a:p>
            <a:r>
              <a:rPr lang="en-US" sz="2800" b="1" dirty="0"/>
              <a:t>Youth Protection Training</a:t>
            </a:r>
            <a:r>
              <a:rPr lang="en-US" sz="2800" dirty="0"/>
              <a:t>: </a:t>
            </a:r>
            <a:r>
              <a:rPr lang="en-US" sz="2800" dirty="0" smtClean="0"/>
              <a:t>all </a:t>
            </a:r>
            <a:r>
              <a:rPr lang="en-US" sz="2800" dirty="0"/>
              <a:t>outings</a:t>
            </a:r>
          </a:p>
          <a:p>
            <a:r>
              <a:rPr lang="en-US" sz="2800" b="1" dirty="0"/>
              <a:t>Planning &amp; Preparing for Hazardous </a:t>
            </a:r>
            <a:r>
              <a:rPr lang="en-US" sz="2800" b="1" dirty="0" smtClean="0"/>
              <a:t>Weather: </a:t>
            </a:r>
            <a:r>
              <a:rPr lang="en-US" sz="2800" dirty="0" smtClean="0"/>
              <a:t>all </a:t>
            </a:r>
            <a:r>
              <a:rPr lang="en-US" sz="2800" dirty="0"/>
              <a:t>outings</a:t>
            </a:r>
          </a:p>
          <a:p>
            <a:r>
              <a:rPr lang="en-US" sz="2800" b="1" dirty="0" smtClean="0"/>
              <a:t>Safe </a:t>
            </a:r>
            <a:r>
              <a:rPr lang="en-US" sz="2800" b="1" dirty="0"/>
              <a:t>Swim Defense: </a:t>
            </a:r>
            <a:r>
              <a:rPr lang="en-US" sz="2800" dirty="0" smtClean="0"/>
              <a:t>aquatic/swim </a:t>
            </a:r>
            <a:r>
              <a:rPr lang="en-US" sz="2800" dirty="0"/>
              <a:t>activities</a:t>
            </a:r>
          </a:p>
          <a:p>
            <a:r>
              <a:rPr lang="en-US" sz="2800" b="1" dirty="0"/>
              <a:t>Safety Afloat:</a:t>
            </a:r>
            <a:r>
              <a:rPr lang="en-US" sz="2800" dirty="0"/>
              <a:t> </a:t>
            </a:r>
            <a:r>
              <a:rPr lang="en-US" sz="2800" dirty="0" smtClean="0"/>
              <a:t>boating </a:t>
            </a:r>
            <a:r>
              <a:rPr lang="en-US" sz="2800" dirty="0"/>
              <a:t>activities </a:t>
            </a:r>
          </a:p>
          <a:p>
            <a:r>
              <a:rPr lang="en-US" sz="2800" b="1" dirty="0"/>
              <a:t>Climb On Safely: </a:t>
            </a:r>
            <a:r>
              <a:rPr lang="en-US" sz="2800" dirty="0" smtClean="0"/>
              <a:t>climbing </a:t>
            </a:r>
            <a:r>
              <a:rPr lang="en-US" sz="2800" dirty="0"/>
              <a:t>activities</a:t>
            </a:r>
          </a:p>
          <a:p>
            <a:r>
              <a:rPr lang="en-US" sz="2800" b="1" dirty="0"/>
              <a:t>CPR: </a:t>
            </a:r>
            <a:r>
              <a:rPr lang="en-US" sz="2800" dirty="0"/>
              <a:t>climbing &amp; boating </a:t>
            </a:r>
            <a:r>
              <a:rPr lang="en-US" sz="2800" dirty="0" smtClean="0"/>
              <a:t>activities</a:t>
            </a:r>
          </a:p>
          <a:p>
            <a:r>
              <a:rPr lang="en-US" sz="2800" b="1" dirty="0" smtClean="0"/>
              <a:t>Wilderness First Aid: </a:t>
            </a:r>
            <a:r>
              <a:rPr lang="en-US" sz="2800" dirty="0" smtClean="0"/>
              <a:t>backcountry tours</a:t>
            </a:r>
            <a:endParaRPr lang="en-US" sz="2800" dirty="0"/>
          </a:p>
          <a:p>
            <a:pPr marL="392113" lvl="1" indent="0">
              <a:buNone/>
            </a:pPr>
            <a:endParaRPr lang="en-US" sz="2800" dirty="0" smtClean="0"/>
          </a:p>
          <a:p>
            <a:pPr marL="392113" lvl="1" indent="0">
              <a:buNone/>
            </a:pPr>
            <a:endParaRPr lang="en-US" sz="2000" dirty="0" smtClean="0"/>
          </a:p>
          <a:p>
            <a:pPr lvl="1"/>
            <a:endParaRPr lang="en-US" sz="2400" dirty="0"/>
          </a:p>
        </p:txBody>
      </p:sp>
    </p:spTree>
    <p:extLst>
      <p:ext uri="{BB962C8B-B14F-4D97-AF65-F5344CB8AC3E}">
        <p14:creationId xmlns:p14="http://schemas.microsoft.com/office/powerpoint/2010/main" val="164930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fade">
                                      <p:cBhvr>
                                        <p:cTn id="7" dur="750"/>
                                        <p:tgtEl>
                                          <p:spTgt spid="123907">
                                            <p:txEl>
                                              <p:pRg st="0" end="0"/>
                                            </p:txEl>
                                          </p:spTgt>
                                        </p:tgtEl>
                                      </p:cBhvr>
                                    </p:animEffect>
                                    <p:anim calcmode="lin" valueType="num">
                                      <p:cBhvr>
                                        <p:cTn id="8" dur="75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12390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123907">
                                            <p:txEl>
                                              <p:pRg st="1" end="1"/>
                                            </p:txEl>
                                          </p:spTgt>
                                        </p:tgtEl>
                                        <p:attrNameLst>
                                          <p:attrName>style.visibility</p:attrName>
                                        </p:attrNameLst>
                                      </p:cBhvr>
                                      <p:to>
                                        <p:strVal val="visible"/>
                                      </p:to>
                                    </p:set>
                                    <p:animEffect transition="in" filter="fade">
                                      <p:cBhvr>
                                        <p:cTn id="13" dur="750"/>
                                        <p:tgtEl>
                                          <p:spTgt spid="123907">
                                            <p:txEl>
                                              <p:pRg st="1" end="1"/>
                                            </p:txEl>
                                          </p:spTgt>
                                        </p:tgtEl>
                                      </p:cBhvr>
                                    </p:animEffect>
                                    <p:anim calcmode="lin" valueType="num">
                                      <p:cBhvr>
                                        <p:cTn id="14" dur="750" fill="hold"/>
                                        <p:tgtEl>
                                          <p:spTgt spid="123907">
                                            <p:txEl>
                                              <p:pRg st="1" end="1"/>
                                            </p:txEl>
                                          </p:spTgt>
                                        </p:tgtEl>
                                        <p:attrNameLst>
                                          <p:attrName>ppt_x</p:attrName>
                                        </p:attrNameLst>
                                      </p:cBhvr>
                                      <p:tavLst>
                                        <p:tav tm="0">
                                          <p:val>
                                            <p:strVal val="#ppt_x"/>
                                          </p:val>
                                        </p:tav>
                                        <p:tav tm="100000">
                                          <p:val>
                                            <p:strVal val="#ppt_x"/>
                                          </p:val>
                                        </p:tav>
                                      </p:tavLst>
                                    </p:anim>
                                    <p:anim calcmode="lin" valueType="num">
                                      <p:cBhvr>
                                        <p:cTn id="15" dur="750" fill="hold"/>
                                        <p:tgtEl>
                                          <p:spTgt spid="123907">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23907">
                                            <p:txEl>
                                              <p:pRg st="2" end="2"/>
                                            </p:txEl>
                                          </p:spTgt>
                                        </p:tgtEl>
                                        <p:attrNameLst>
                                          <p:attrName>style.visibility</p:attrName>
                                        </p:attrNameLst>
                                      </p:cBhvr>
                                      <p:to>
                                        <p:strVal val="visible"/>
                                      </p:to>
                                    </p:set>
                                    <p:animEffect transition="in" filter="fade">
                                      <p:cBhvr>
                                        <p:cTn id="19" dur="750"/>
                                        <p:tgtEl>
                                          <p:spTgt spid="123907">
                                            <p:txEl>
                                              <p:pRg st="2" end="2"/>
                                            </p:txEl>
                                          </p:spTgt>
                                        </p:tgtEl>
                                      </p:cBhvr>
                                    </p:animEffect>
                                    <p:anim calcmode="lin" valueType="num">
                                      <p:cBhvr>
                                        <p:cTn id="20" dur="750" fill="hold"/>
                                        <p:tgtEl>
                                          <p:spTgt spid="123907">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123907">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123907">
                                            <p:txEl>
                                              <p:pRg st="3" end="3"/>
                                            </p:txEl>
                                          </p:spTgt>
                                        </p:tgtEl>
                                        <p:attrNameLst>
                                          <p:attrName>style.visibility</p:attrName>
                                        </p:attrNameLst>
                                      </p:cBhvr>
                                      <p:to>
                                        <p:strVal val="visible"/>
                                      </p:to>
                                    </p:set>
                                    <p:animEffect transition="in" filter="fade">
                                      <p:cBhvr>
                                        <p:cTn id="25" dur="750"/>
                                        <p:tgtEl>
                                          <p:spTgt spid="123907">
                                            <p:txEl>
                                              <p:pRg st="3" end="3"/>
                                            </p:txEl>
                                          </p:spTgt>
                                        </p:tgtEl>
                                      </p:cBhvr>
                                    </p:animEffect>
                                    <p:anim calcmode="lin" valueType="num">
                                      <p:cBhvr>
                                        <p:cTn id="26" dur="750" fill="hold"/>
                                        <p:tgtEl>
                                          <p:spTgt spid="123907">
                                            <p:txEl>
                                              <p:pRg st="3" end="3"/>
                                            </p:txEl>
                                          </p:spTgt>
                                        </p:tgtEl>
                                        <p:attrNameLst>
                                          <p:attrName>ppt_x</p:attrName>
                                        </p:attrNameLst>
                                      </p:cBhvr>
                                      <p:tavLst>
                                        <p:tav tm="0">
                                          <p:val>
                                            <p:strVal val="#ppt_x"/>
                                          </p:val>
                                        </p:tav>
                                        <p:tav tm="100000">
                                          <p:val>
                                            <p:strVal val="#ppt_x"/>
                                          </p:val>
                                        </p:tav>
                                      </p:tavLst>
                                    </p:anim>
                                    <p:anim calcmode="lin" valueType="num">
                                      <p:cBhvr>
                                        <p:cTn id="27" dur="750" fill="hold"/>
                                        <p:tgtEl>
                                          <p:spTgt spid="123907">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23907">
                                            <p:txEl>
                                              <p:pRg st="4" end="4"/>
                                            </p:txEl>
                                          </p:spTgt>
                                        </p:tgtEl>
                                        <p:attrNameLst>
                                          <p:attrName>style.visibility</p:attrName>
                                        </p:attrNameLst>
                                      </p:cBhvr>
                                      <p:to>
                                        <p:strVal val="visible"/>
                                      </p:to>
                                    </p:set>
                                    <p:animEffect transition="in" filter="fade">
                                      <p:cBhvr>
                                        <p:cTn id="31" dur="750"/>
                                        <p:tgtEl>
                                          <p:spTgt spid="123907">
                                            <p:txEl>
                                              <p:pRg st="4" end="4"/>
                                            </p:txEl>
                                          </p:spTgt>
                                        </p:tgtEl>
                                      </p:cBhvr>
                                    </p:animEffect>
                                    <p:anim calcmode="lin" valueType="num">
                                      <p:cBhvr>
                                        <p:cTn id="32" dur="750" fill="hold"/>
                                        <p:tgtEl>
                                          <p:spTgt spid="123907">
                                            <p:txEl>
                                              <p:pRg st="4" end="4"/>
                                            </p:txEl>
                                          </p:spTgt>
                                        </p:tgtEl>
                                        <p:attrNameLst>
                                          <p:attrName>ppt_x</p:attrName>
                                        </p:attrNameLst>
                                      </p:cBhvr>
                                      <p:tavLst>
                                        <p:tav tm="0">
                                          <p:val>
                                            <p:strVal val="#ppt_x"/>
                                          </p:val>
                                        </p:tav>
                                        <p:tav tm="100000">
                                          <p:val>
                                            <p:strVal val="#ppt_x"/>
                                          </p:val>
                                        </p:tav>
                                      </p:tavLst>
                                    </p:anim>
                                    <p:anim calcmode="lin" valueType="num">
                                      <p:cBhvr>
                                        <p:cTn id="33" dur="750" fill="hold"/>
                                        <p:tgtEl>
                                          <p:spTgt spid="123907">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123907">
                                            <p:txEl>
                                              <p:pRg st="5" end="5"/>
                                            </p:txEl>
                                          </p:spTgt>
                                        </p:tgtEl>
                                        <p:attrNameLst>
                                          <p:attrName>style.visibility</p:attrName>
                                        </p:attrNameLst>
                                      </p:cBhvr>
                                      <p:to>
                                        <p:strVal val="visible"/>
                                      </p:to>
                                    </p:set>
                                    <p:animEffect transition="in" filter="fade">
                                      <p:cBhvr>
                                        <p:cTn id="37" dur="750"/>
                                        <p:tgtEl>
                                          <p:spTgt spid="123907">
                                            <p:txEl>
                                              <p:pRg st="5" end="5"/>
                                            </p:txEl>
                                          </p:spTgt>
                                        </p:tgtEl>
                                      </p:cBhvr>
                                    </p:animEffect>
                                    <p:anim calcmode="lin" valueType="num">
                                      <p:cBhvr>
                                        <p:cTn id="38" dur="750" fill="hold"/>
                                        <p:tgtEl>
                                          <p:spTgt spid="123907">
                                            <p:txEl>
                                              <p:pRg st="5" end="5"/>
                                            </p:txEl>
                                          </p:spTgt>
                                        </p:tgtEl>
                                        <p:attrNameLst>
                                          <p:attrName>ppt_x</p:attrName>
                                        </p:attrNameLst>
                                      </p:cBhvr>
                                      <p:tavLst>
                                        <p:tav tm="0">
                                          <p:val>
                                            <p:strVal val="#ppt_x"/>
                                          </p:val>
                                        </p:tav>
                                        <p:tav tm="100000">
                                          <p:val>
                                            <p:strVal val="#ppt_x"/>
                                          </p:val>
                                        </p:tav>
                                      </p:tavLst>
                                    </p:anim>
                                    <p:anim calcmode="lin" valueType="num">
                                      <p:cBhvr>
                                        <p:cTn id="39" dur="750" fill="hold"/>
                                        <p:tgtEl>
                                          <p:spTgt spid="123907">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123907">
                                            <p:txEl>
                                              <p:pRg st="6" end="6"/>
                                            </p:txEl>
                                          </p:spTgt>
                                        </p:tgtEl>
                                        <p:attrNameLst>
                                          <p:attrName>style.visibility</p:attrName>
                                        </p:attrNameLst>
                                      </p:cBhvr>
                                      <p:to>
                                        <p:strVal val="visible"/>
                                      </p:to>
                                    </p:set>
                                    <p:animEffect transition="in" filter="fade">
                                      <p:cBhvr>
                                        <p:cTn id="43" dur="750"/>
                                        <p:tgtEl>
                                          <p:spTgt spid="123907">
                                            <p:txEl>
                                              <p:pRg st="6" end="6"/>
                                            </p:txEl>
                                          </p:spTgt>
                                        </p:tgtEl>
                                      </p:cBhvr>
                                    </p:animEffect>
                                    <p:anim calcmode="lin" valueType="num">
                                      <p:cBhvr>
                                        <p:cTn id="44" dur="750" fill="hold"/>
                                        <p:tgtEl>
                                          <p:spTgt spid="123907">
                                            <p:txEl>
                                              <p:pRg st="6" end="6"/>
                                            </p:txEl>
                                          </p:spTgt>
                                        </p:tgtEl>
                                        <p:attrNameLst>
                                          <p:attrName>ppt_x</p:attrName>
                                        </p:attrNameLst>
                                      </p:cBhvr>
                                      <p:tavLst>
                                        <p:tav tm="0">
                                          <p:val>
                                            <p:strVal val="#ppt_x"/>
                                          </p:val>
                                        </p:tav>
                                        <p:tav tm="100000">
                                          <p:val>
                                            <p:strVal val="#ppt_x"/>
                                          </p:val>
                                        </p:tav>
                                      </p:tavLst>
                                    </p:anim>
                                    <p:anim calcmode="lin" valueType="num">
                                      <p:cBhvr>
                                        <p:cTn id="45" dur="750" fill="hold"/>
                                        <p:tgtEl>
                                          <p:spTgt spid="123907">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5250"/>
                            </p:stCondLst>
                            <p:childTnLst>
                              <p:par>
                                <p:cTn id="47" presetID="42" presetClass="entr" presetSubtype="0" fill="hold" grpId="0" nodeType="afterEffect">
                                  <p:stCondLst>
                                    <p:cond delay="0"/>
                                  </p:stCondLst>
                                  <p:childTnLst>
                                    <p:set>
                                      <p:cBhvr>
                                        <p:cTn id="48" dur="1" fill="hold">
                                          <p:stCondLst>
                                            <p:cond delay="0"/>
                                          </p:stCondLst>
                                        </p:cTn>
                                        <p:tgtEl>
                                          <p:spTgt spid="123907">
                                            <p:txEl>
                                              <p:pRg st="7" end="7"/>
                                            </p:txEl>
                                          </p:spTgt>
                                        </p:tgtEl>
                                        <p:attrNameLst>
                                          <p:attrName>style.visibility</p:attrName>
                                        </p:attrNameLst>
                                      </p:cBhvr>
                                      <p:to>
                                        <p:strVal val="visible"/>
                                      </p:to>
                                    </p:set>
                                    <p:animEffect transition="in" filter="fade">
                                      <p:cBhvr>
                                        <p:cTn id="49" dur="750"/>
                                        <p:tgtEl>
                                          <p:spTgt spid="123907">
                                            <p:txEl>
                                              <p:pRg st="7" end="7"/>
                                            </p:txEl>
                                          </p:spTgt>
                                        </p:tgtEl>
                                      </p:cBhvr>
                                    </p:animEffect>
                                    <p:anim calcmode="lin" valueType="num">
                                      <p:cBhvr>
                                        <p:cTn id="50" dur="750" fill="hold"/>
                                        <p:tgtEl>
                                          <p:spTgt spid="123907">
                                            <p:txEl>
                                              <p:pRg st="7" end="7"/>
                                            </p:txEl>
                                          </p:spTgt>
                                        </p:tgtEl>
                                        <p:attrNameLst>
                                          <p:attrName>ppt_x</p:attrName>
                                        </p:attrNameLst>
                                      </p:cBhvr>
                                      <p:tavLst>
                                        <p:tav tm="0">
                                          <p:val>
                                            <p:strVal val="#ppt_x"/>
                                          </p:val>
                                        </p:tav>
                                        <p:tav tm="100000">
                                          <p:val>
                                            <p:strVal val="#ppt_x"/>
                                          </p:val>
                                        </p:tav>
                                      </p:tavLst>
                                    </p:anim>
                                    <p:anim calcmode="lin" valueType="num">
                                      <p:cBhvr>
                                        <p:cTn id="51" dur="750" fill="hold"/>
                                        <p:tgtEl>
                                          <p:spTgt spid="12390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H&amp;S: Prepared for Anything</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ALSO these training courses!</a:t>
            </a:r>
          </a:p>
          <a:p>
            <a:r>
              <a:rPr lang="en-US" sz="2800" b="1" dirty="0" smtClean="0"/>
              <a:t>NRA Instruction and Range Safety Officer</a:t>
            </a:r>
            <a:r>
              <a:rPr lang="en-US" sz="2800" dirty="0" smtClean="0"/>
              <a:t>:  </a:t>
            </a:r>
            <a:r>
              <a:rPr lang="en-US" sz="2800" dirty="0"/>
              <a:t>all </a:t>
            </a:r>
            <a:r>
              <a:rPr lang="en-US" sz="2800" dirty="0" smtClean="0"/>
              <a:t>shooting activities</a:t>
            </a:r>
            <a:endParaRPr lang="en-US" sz="2800" dirty="0"/>
          </a:p>
          <a:p>
            <a:r>
              <a:rPr lang="en-US" sz="2800" b="1" dirty="0" err="1" smtClean="0"/>
              <a:t>Paddlecraft</a:t>
            </a:r>
            <a:r>
              <a:rPr lang="en-US" sz="2800" b="1" dirty="0" smtClean="0"/>
              <a:t> Safety</a:t>
            </a:r>
            <a:endParaRPr lang="en-US" sz="2800" dirty="0"/>
          </a:p>
          <a:p>
            <a:r>
              <a:rPr lang="en-US" sz="2800" b="1" dirty="0" smtClean="0"/>
              <a:t>Swimming &amp; Water Rescue</a:t>
            </a:r>
          </a:p>
          <a:p>
            <a:r>
              <a:rPr lang="en-US" sz="2800" b="1" dirty="0" smtClean="0"/>
              <a:t>Any others?</a:t>
            </a:r>
            <a:endParaRPr lang="en-US" sz="2800" dirty="0"/>
          </a:p>
          <a:p>
            <a:pPr marL="392113" lvl="1" indent="0">
              <a:buNone/>
            </a:pPr>
            <a:endParaRPr lang="en-US" sz="2800" dirty="0" smtClean="0"/>
          </a:p>
          <a:p>
            <a:pPr marL="392113" lvl="1" indent="0">
              <a:buNone/>
            </a:pPr>
            <a:endParaRPr lang="en-US" sz="2000" dirty="0" smtClean="0"/>
          </a:p>
          <a:p>
            <a:pPr lvl="1"/>
            <a:endParaRPr lang="en-US" sz="2400" dirty="0"/>
          </a:p>
        </p:txBody>
      </p:sp>
    </p:spTree>
    <p:extLst>
      <p:ext uri="{BB962C8B-B14F-4D97-AF65-F5344CB8AC3E}">
        <p14:creationId xmlns:p14="http://schemas.microsoft.com/office/powerpoint/2010/main" val="114550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3907">
                                            <p:txEl>
                                              <p:pRg st="1" end="1"/>
                                            </p:txEl>
                                          </p:spTgt>
                                        </p:tgtEl>
                                        <p:attrNameLst>
                                          <p:attrName>style.visibility</p:attrName>
                                        </p:attrNameLst>
                                      </p:cBhvr>
                                      <p:to>
                                        <p:strVal val="visible"/>
                                      </p:to>
                                    </p:set>
                                    <p:anim calcmode="lin" valueType="num">
                                      <p:cBhvr additive="base">
                                        <p:cTn id="13" dur="500" fill="hold"/>
                                        <p:tgtEl>
                                          <p:spTgt spid="12390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39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3907">
                                            <p:txEl>
                                              <p:pRg st="2" end="2"/>
                                            </p:txEl>
                                          </p:spTgt>
                                        </p:tgtEl>
                                        <p:attrNameLst>
                                          <p:attrName>style.visibility</p:attrName>
                                        </p:attrNameLst>
                                      </p:cBhvr>
                                      <p:to>
                                        <p:strVal val="visible"/>
                                      </p:to>
                                    </p:set>
                                    <p:anim calcmode="lin" valueType="num">
                                      <p:cBhvr additive="base">
                                        <p:cTn id="19" dur="500" fill="hold"/>
                                        <p:tgtEl>
                                          <p:spTgt spid="12390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390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3907">
                                            <p:txEl>
                                              <p:pRg st="3" end="3"/>
                                            </p:txEl>
                                          </p:spTgt>
                                        </p:tgtEl>
                                        <p:attrNameLst>
                                          <p:attrName>style.visibility</p:attrName>
                                        </p:attrNameLst>
                                      </p:cBhvr>
                                      <p:to>
                                        <p:strVal val="visible"/>
                                      </p:to>
                                    </p:set>
                                    <p:anim calcmode="lin" valueType="num">
                                      <p:cBhvr additive="base">
                                        <p:cTn id="23" dur="500" fill="hold"/>
                                        <p:tgtEl>
                                          <p:spTgt spid="123907">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39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23907">
                                            <p:txEl>
                                              <p:pRg st="4" end="4"/>
                                            </p:txEl>
                                          </p:spTgt>
                                        </p:tgtEl>
                                        <p:attrNameLst>
                                          <p:attrName>style.visibility</p:attrName>
                                        </p:attrNameLst>
                                      </p:cBhvr>
                                      <p:to>
                                        <p:strVal val="visible"/>
                                      </p:to>
                                    </p:set>
                                    <p:anim calcmode="lin" valueType="num">
                                      <p:cBhvr additive="base">
                                        <p:cTn id="29" dur="500" fill="hold"/>
                                        <p:tgtEl>
                                          <p:spTgt spid="123907">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239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H&amp;S: Prepared for Anything</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Have you ever used this pledge?</a:t>
            </a:r>
            <a:endParaRPr lang="en-US" sz="3200" dirty="0" smtClean="0"/>
          </a:p>
          <a:p>
            <a:r>
              <a:rPr lang="en-US" sz="1800" dirty="0" smtClean="0"/>
              <a:t>I will not drive when I feel fatigued. I realize that when I am fatigued, I process information more slowly and less accurately and this impairs my ability to react in time to avoid accidents.</a:t>
            </a:r>
          </a:p>
          <a:p>
            <a:r>
              <a:rPr lang="en-US" sz="1800" dirty="0" smtClean="0"/>
              <a:t>I </a:t>
            </a:r>
            <a:r>
              <a:rPr lang="en-US" sz="1800" dirty="0"/>
              <a:t>will arrange my schedule so that several days before a Boy Scout "driving trip," I will get a good night's sleep every night to avoid the cumulative effect of not getting enough sleep</a:t>
            </a:r>
            <a:r>
              <a:rPr lang="en-US" sz="1800" dirty="0" smtClean="0"/>
              <a:t>.</a:t>
            </a:r>
            <a:endParaRPr lang="en-US" sz="1800" dirty="0"/>
          </a:p>
          <a:p>
            <a:r>
              <a:rPr lang="en-US" sz="1800" dirty="0"/>
              <a:t>I will make trip preparations far enough in advance so that last-minute preparations don't interfere with my rest</a:t>
            </a:r>
            <a:r>
              <a:rPr lang="en-US" sz="1800" dirty="0" smtClean="0"/>
              <a:t>.</a:t>
            </a:r>
            <a:endParaRPr lang="en-US" sz="1800" dirty="0"/>
          </a:p>
          <a:p>
            <a:r>
              <a:rPr lang="en-US" sz="1800" dirty="0"/>
              <a:t>I will make travel plans that take into account my personal biological clock and only drive during the part of the day when I know I will be alert</a:t>
            </a:r>
            <a:r>
              <a:rPr lang="en-US" sz="1800" dirty="0" smtClean="0"/>
              <a:t>.</a:t>
            </a:r>
            <a:endParaRPr lang="en-US" sz="1800" dirty="0"/>
          </a:p>
          <a:p>
            <a:r>
              <a:rPr lang="en-US" sz="1800" dirty="0"/>
              <a:t>I will be smart about engaging in physical activities during Scouting outings and will make sure that I will be ready to drive alertly.</a:t>
            </a:r>
            <a:endParaRPr lang="en-US" sz="1400" dirty="0"/>
          </a:p>
        </p:txBody>
      </p:sp>
    </p:spTree>
    <p:extLst>
      <p:ext uri="{BB962C8B-B14F-4D97-AF65-F5344CB8AC3E}">
        <p14:creationId xmlns:p14="http://schemas.microsoft.com/office/powerpoint/2010/main" val="26416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H&amp;S: Prepared for Anything</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Have you considered…</a:t>
            </a:r>
          </a:p>
          <a:p>
            <a:r>
              <a:rPr lang="en-US" sz="3200" dirty="0" smtClean="0"/>
              <a:t>Doing a meeting place inspection?</a:t>
            </a:r>
          </a:p>
          <a:p>
            <a:r>
              <a:rPr lang="en-US" sz="3200" dirty="0" smtClean="0"/>
              <a:t>USE the BSA Meeting Place Inspection Checklist</a:t>
            </a:r>
          </a:p>
          <a:p>
            <a:pPr lvl="1"/>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3352800"/>
            <a:ext cx="2119746" cy="2743200"/>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6435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anim calcmode="lin" valueType="num">
                                      <p:cBhvr additive="base">
                                        <p:cTn id="11" dur="500" fill="hold"/>
                                        <p:tgtEl>
                                          <p:spTgt spid="12390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39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3907">
                                            <p:txEl>
                                              <p:pRg st="2" end="2"/>
                                            </p:txEl>
                                          </p:spTgt>
                                        </p:tgtEl>
                                        <p:attrNameLst>
                                          <p:attrName>style.visibility</p:attrName>
                                        </p:attrNameLst>
                                      </p:cBhvr>
                                      <p:to>
                                        <p:strVal val="visible"/>
                                      </p:to>
                                    </p:set>
                                    <p:anim calcmode="lin" valueType="num">
                                      <p:cBhvr additive="base">
                                        <p:cTn id="17" dur="500" fill="hold"/>
                                        <p:tgtEl>
                                          <p:spTgt spid="12390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390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H&amp;S: Prepared for Anything</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Do your units know about…</a:t>
            </a:r>
          </a:p>
          <a:p>
            <a:r>
              <a:rPr lang="en-US" sz="3200" dirty="0" smtClean="0"/>
              <a:t>Annual Motor Vehicle Checklist</a:t>
            </a:r>
          </a:p>
          <a:p>
            <a:r>
              <a:rPr lang="en-US" sz="3200" dirty="0" smtClean="0"/>
              <a:t>USE the BSA form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9874" y="3318637"/>
            <a:ext cx="2124526" cy="2743200"/>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8557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anim calcmode="lin" valueType="num">
                                      <p:cBhvr additive="base">
                                        <p:cTn id="11" dur="500" fill="hold"/>
                                        <p:tgtEl>
                                          <p:spTgt spid="12390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39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3907">
                                            <p:txEl>
                                              <p:pRg st="2" end="2"/>
                                            </p:txEl>
                                          </p:spTgt>
                                        </p:tgtEl>
                                        <p:attrNameLst>
                                          <p:attrName>style.visibility</p:attrName>
                                        </p:attrNameLst>
                                      </p:cBhvr>
                                      <p:to>
                                        <p:strVal val="visible"/>
                                      </p:to>
                                    </p:set>
                                    <p:anim calcmode="lin" valueType="num">
                                      <p:cBhvr additive="base">
                                        <p:cTn id="17" dur="500" fill="hold"/>
                                        <p:tgtEl>
                                          <p:spTgt spid="12390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390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H&amp;S: Prepared for Anything</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New!:</a:t>
            </a:r>
          </a:p>
          <a:p>
            <a:r>
              <a:rPr lang="en-US" sz="3200" dirty="0" smtClean="0"/>
              <a:t>Pocket version of GSS (Guide to Safe Scouting)</a:t>
            </a:r>
          </a:p>
          <a:p>
            <a:endParaRPr lang="en-US" sz="2800" dirty="0" smtClean="0"/>
          </a:p>
          <a:p>
            <a:pPr lvl="1"/>
            <a:endParaRPr lang="en-US" sz="2400" dirty="0"/>
          </a:p>
        </p:txBody>
      </p:sp>
      <p:pic>
        <p:nvPicPr>
          <p:cNvPr id="2" name="Picture 1"/>
          <p:cNvPicPr>
            <a:picLocks noChangeAspect="1"/>
          </p:cNvPicPr>
          <p:nvPr/>
        </p:nvPicPr>
        <p:blipFill rotWithShape="1">
          <a:blip r:embed="rId3"/>
          <a:srcRect l="20685" t="14944" r="32033" b="12329"/>
          <a:stretch/>
        </p:blipFill>
        <p:spPr>
          <a:xfrm>
            <a:off x="6655495" y="3318637"/>
            <a:ext cx="1878905" cy="27432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32754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H&amp;S: Prepared for Anything</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New!:</a:t>
            </a:r>
          </a:p>
          <a:p>
            <a:r>
              <a:rPr lang="en-US" sz="3200" dirty="0" smtClean="0"/>
              <a:t>Event Checklist</a:t>
            </a:r>
          </a:p>
          <a:p>
            <a:endParaRPr lang="en-US" sz="2800" dirty="0" smtClean="0"/>
          </a:p>
          <a:p>
            <a:pPr lvl="1"/>
            <a:endParaRPr 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4008" y="3318637"/>
            <a:ext cx="2120392" cy="2743200"/>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31459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H&amp;S: Prepared for Anything</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New!:</a:t>
            </a:r>
          </a:p>
          <a:p>
            <a:r>
              <a:rPr lang="en-US" sz="3200" dirty="0" smtClean="0"/>
              <a:t>Campout Checklist</a:t>
            </a:r>
          </a:p>
          <a:p>
            <a:endParaRPr lang="en-US" sz="2800" dirty="0" smtClean="0"/>
          </a:p>
          <a:p>
            <a:pPr lvl="1"/>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4008" y="3318637"/>
            <a:ext cx="2120392" cy="2743200"/>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94203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H&amp;S: Prepared for Anything</a:t>
            </a:r>
            <a:endParaRPr lang="en-US" sz="4400" cap="small" dirty="0"/>
          </a:p>
        </p:txBody>
      </p:sp>
      <p:sp>
        <p:nvSpPr>
          <p:cNvPr id="123907" name="Rectangle 3"/>
          <p:cNvSpPr>
            <a:spLocks noGrp="1"/>
          </p:cNvSpPr>
          <p:nvPr>
            <p:ph type="body" idx="1"/>
          </p:nvPr>
        </p:nvSpPr>
        <p:spPr>
          <a:xfrm>
            <a:off x="457200" y="1528950"/>
            <a:ext cx="8458200" cy="3347850"/>
          </a:xfrm>
        </p:spPr>
        <p:txBody>
          <a:bodyPr/>
          <a:lstStyle/>
          <a:p>
            <a:pPr>
              <a:buNone/>
            </a:pPr>
            <a:r>
              <a:rPr lang="en-US" sz="3600" b="1" dirty="0" smtClean="0">
                <a:solidFill>
                  <a:schemeClr val="hlink"/>
                </a:solidFill>
                <a:effectLst>
                  <a:outerShdw blurRad="38100" dist="38100" dir="2700000" algn="tl">
                    <a:srgbClr val="C0C0C0"/>
                  </a:outerShdw>
                </a:effectLst>
              </a:rPr>
              <a:t>Tools:</a:t>
            </a:r>
          </a:p>
          <a:p>
            <a:r>
              <a:rPr lang="en-US" sz="3200" dirty="0" smtClean="0"/>
              <a:t>LHC Commissioner website:</a:t>
            </a:r>
            <a:br>
              <a:rPr lang="en-US" sz="3200" dirty="0" smtClean="0"/>
            </a:br>
            <a:r>
              <a:rPr lang="en-US" sz="2400" b="1" dirty="0" smtClean="0">
                <a:hlinkClick r:id="rId3"/>
              </a:rPr>
              <a:t>http</a:t>
            </a:r>
            <a:r>
              <a:rPr lang="en-US" sz="2400" b="1" dirty="0">
                <a:hlinkClick r:id="rId3"/>
              </a:rPr>
              <a:t>://</a:t>
            </a:r>
            <a:r>
              <a:rPr lang="en-US" sz="2400" b="1" dirty="0" smtClean="0">
                <a:hlinkClick r:id="rId3"/>
              </a:rPr>
              <a:t>commissioner-bsa.org/h&amp;s</a:t>
            </a:r>
            <a:r>
              <a:rPr lang="en-US" sz="2400" b="1" dirty="0" smtClean="0"/>
              <a:t> </a:t>
            </a:r>
            <a:r>
              <a:rPr lang="en-US" sz="2400" dirty="0" smtClean="0"/>
              <a:t/>
            </a:r>
            <a:br>
              <a:rPr lang="en-US" sz="2400" dirty="0" smtClean="0"/>
            </a:br>
            <a:endParaRPr lang="en-US" sz="3200" dirty="0" smtClean="0"/>
          </a:p>
        </p:txBody>
      </p:sp>
    </p:spTree>
    <p:extLst>
      <p:ext uri="{BB962C8B-B14F-4D97-AF65-F5344CB8AC3E}">
        <p14:creationId xmlns:p14="http://schemas.microsoft.com/office/powerpoint/2010/main" val="3924474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4713" y="2438400"/>
            <a:ext cx="7772400" cy="1470025"/>
          </a:xfrm>
        </p:spPr>
        <p:txBody>
          <a:bodyPr>
            <a:normAutofit/>
          </a:bodyPr>
          <a:lstStyle/>
          <a:p>
            <a:pPr marL="365125" indent="-255588" algn="ctr">
              <a:spcBef>
                <a:spcPts val="400"/>
              </a:spcBef>
              <a:buClr>
                <a:schemeClr val="accent1"/>
              </a:buClr>
              <a:buSzPct val="68000"/>
            </a:pPr>
            <a:r>
              <a:rPr lang="en-US" sz="6000" dirty="0" smtClean="0">
                <a:solidFill>
                  <a:schemeClr val="hlink"/>
                </a:solidFill>
                <a:effectLst>
                  <a:outerShdw blurRad="38100" dist="38100" dir="2700000" algn="tl">
                    <a:srgbClr val="C0C0C0"/>
                  </a:outerShdw>
                </a:effectLst>
                <a:latin typeface="+mn-lt"/>
                <a:ea typeface="+mn-ea"/>
                <a:cs typeface="+mn-cs"/>
              </a:rPr>
              <a:t>Questions?</a:t>
            </a:r>
          </a:p>
        </p:txBody>
      </p:sp>
      <p:sp>
        <p:nvSpPr>
          <p:cNvPr id="4" name="Slide Number Placeholder 3"/>
          <p:cNvSpPr>
            <a:spLocks noGrp="1"/>
          </p:cNvSpPr>
          <p:nvPr>
            <p:ph type="sldNum" sz="quarter" idx="12"/>
          </p:nvPr>
        </p:nvSpPr>
        <p:spPr/>
        <p:txBody>
          <a:bodyPr/>
          <a:lstStyle/>
          <a:p>
            <a:pPr>
              <a:defRPr/>
            </a:pPr>
            <a:fld id="{1DDE3366-C31E-43CF-90E9-48B09332E02E}" type="slidenum">
              <a:rPr lang="en-US">
                <a:solidFill>
                  <a:srgbClr val="000000"/>
                </a:solidFill>
              </a:rPr>
              <a:pPr>
                <a:defRPr/>
              </a:pPr>
              <a:t>19</a:t>
            </a:fld>
            <a:endParaRPr lang="en-US"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Placeholder 2"/>
          <p:cNvSpPr>
            <a:spLocks noGrp="1"/>
          </p:cNvSpPr>
          <p:nvPr>
            <p:ph type="body" idx="1"/>
          </p:nvPr>
        </p:nvSpPr>
        <p:spPr>
          <a:xfrm>
            <a:off x="533401" y="3429000"/>
            <a:ext cx="7543800" cy="1944687"/>
          </a:xfrm>
        </p:spPr>
        <p:txBody>
          <a:bodyPr/>
          <a:lstStyle/>
          <a:p>
            <a:pPr marL="0" indent="0" algn="r" eaLnBrk="1" hangingPunct="1">
              <a:buNone/>
            </a:pPr>
            <a:r>
              <a:rPr lang="en-US" sz="4800" dirty="0" smtClean="0">
                <a:latin typeface="Lucida Sans Unicode" pitchFamily="34" charset="0"/>
              </a:rPr>
              <a:t>Health &amp; Safety</a:t>
            </a:r>
          </a:p>
          <a:p>
            <a:pPr marL="0" indent="0" algn="r" eaLnBrk="1" hangingPunct="1">
              <a:buNone/>
            </a:pPr>
            <a:r>
              <a:rPr lang="en-US" sz="4400" dirty="0" smtClean="0">
                <a:latin typeface="Lucida Sans Unicode" pitchFamily="34" charset="0"/>
              </a:rPr>
              <a:t>Prepared… for anything</a:t>
            </a:r>
          </a:p>
        </p:txBody>
      </p:sp>
      <p:sp>
        <p:nvSpPr>
          <p:cNvPr id="15365" name="Text Placeholder 2"/>
          <p:cNvSpPr>
            <a:spLocks/>
          </p:cNvSpPr>
          <p:nvPr/>
        </p:nvSpPr>
        <p:spPr bwMode="auto">
          <a:xfrm>
            <a:off x="1066800" y="1143000"/>
            <a:ext cx="7010400" cy="1600200"/>
          </a:xfrm>
          <a:prstGeom prst="rect">
            <a:avLst/>
          </a:prstGeom>
          <a:noFill/>
          <a:ln w="9525">
            <a:noFill/>
            <a:miter lim="800000"/>
            <a:headEnd/>
            <a:tailEnd/>
          </a:ln>
        </p:spPr>
        <p:txBody>
          <a:bodyPr/>
          <a:lstStyle/>
          <a:p>
            <a:pPr algn="r">
              <a:spcBef>
                <a:spcPts val="400"/>
              </a:spcBef>
              <a:buClr>
                <a:srgbClr val="AD2E27"/>
              </a:buClr>
              <a:buSzPct val="68000"/>
              <a:buFont typeface="Wingdings 3" pitchFamily="18" charset="2"/>
              <a:buNone/>
            </a:pPr>
            <a:r>
              <a:rPr lang="en-US" sz="5400" b="1" dirty="0" smtClean="0">
                <a:solidFill>
                  <a:srgbClr val="AD2E27"/>
                </a:solidFill>
                <a:effectLst>
                  <a:outerShdw blurRad="38100" dist="38100" dir="2700000" algn="tl">
                    <a:srgbClr val="FFFFFF"/>
                  </a:outerShdw>
                </a:effectLst>
                <a:latin typeface="Lucida Sans Unicode" pitchFamily="34" charset="0"/>
              </a:rPr>
              <a:t>Jack Boyde</a:t>
            </a:r>
          </a:p>
          <a:p>
            <a:pPr algn="r">
              <a:spcBef>
                <a:spcPts val="400"/>
              </a:spcBef>
              <a:buClr>
                <a:srgbClr val="AD2E27"/>
              </a:buClr>
              <a:buSzPct val="68000"/>
              <a:buFont typeface="Wingdings 3" pitchFamily="18" charset="2"/>
              <a:buNone/>
            </a:pPr>
            <a:r>
              <a:rPr lang="en-US" sz="3200" dirty="0" smtClean="0">
                <a:solidFill>
                  <a:srgbClr val="F7EEDD"/>
                </a:solidFill>
                <a:latin typeface="Lucida Sans Unicode" pitchFamily="34" charset="0"/>
              </a:rPr>
              <a:t>Assistant Council Commissioner</a:t>
            </a:r>
            <a:endParaRPr lang="en-US" sz="3200" dirty="0">
              <a:solidFill>
                <a:srgbClr val="F7EEDD"/>
              </a:solidFill>
              <a:latin typeface="Lucida Sans Unicode" pitchFamily="34" charset="0"/>
            </a:endParaRPr>
          </a:p>
        </p:txBody>
      </p:sp>
      <p:pic>
        <p:nvPicPr>
          <p:cNvPr id="15366" name="Picture 13" descr="AnnivGrStandard_White.png"/>
          <p:cNvPicPr>
            <a:picLocks noChangeAspect="1"/>
          </p:cNvPicPr>
          <p:nvPr/>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2" name="Picture 13" descr="AnnivGrStandard_White.png"/>
          <p:cNvPicPr>
            <a:picLocks noChangeAspect="1"/>
          </p:cNvPicPr>
          <p:nvPr/>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pic>
        <p:nvPicPr>
          <p:cNvPr id="160777" name="Picture 9" descr="JTE_Logo_BW"/>
          <p:cNvPicPr>
            <a:picLocks noChangeAspect="1" noChangeArrowheads="1"/>
          </p:cNvPicPr>
          <p:nvPr/>
        </p:nvPicPr>
        <p:blipFill>
          <a:blip r:embed="rId4" cstate="print"/>
          <a:srcRect/>
          <a:stretch>
            <a:fillRect/>
          </a:stretch>
        </p:blipFill>
        <p:spPr bwMode="auto">
          <a:xfrm>
            <a:off x="762000" y="838200"/>
            <a:ext cx="7678738" cy="4572000"/>
          </a:xfrm>
          <a:prstGeom prst="rect">
            <a:avLst/>
          </a:prstGeom>
          <a:noFill/>
          <a:effectLst>
            <a:glow rad="38100">
              <a:schemeClr val="tx1">
                <a:alpha val="60000"/>
              </a:schemeClr>
            </a:glow>
            <a:softEdge rad="0"/>
          </a:effectLst>
          <a:scene3d>
            <a:camera prst="orthographicFront"/>
            <a:lightRig rig="threePt" dir="t"/>
          </a:scene3d>
          <a:sp3d>
            <a:bevelT w="0" h="0"/>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H&amp;S: Prepared for Anything</a:t>
            </a:r>
            <a:endParaRPr lang="en-US" sz="4400" cap="small" dirty="0"/>
          </a:p>
        </p:txBody>
      </p:sp>
      <p:pic>
        <p:nvPicPr>
          <p:cNvPr id="5" name="Picture 7" descr="HLTHSFCL"/>
          <p:cNvPicPr>
            <a:picLocks noChangeAspect="1" noChangeArrowheads="1"/>
          </p:cNvPicPr>
          <p:nvPr/>
        </p:nvPicPr>
        <p:blipFill>
          <a:blip r:embed="rId3" cstate="print">
            <a:lum contrast="12000"/>
            <a:extLst>
              <a:ext uri="{28A0092B-C50C-407E-A947-70E740481C1C}">
                <a14:useLocalDpi xmlns:a14="http://schemas.microsoft.com/office/drawing/2010/main" val="0"/>
              </a:ext>
            </a:extLst>
          </a:blip>
          <a:srcRect/>
          <a:stretch>
            <a:fillRect/>
          </a:stretch>
        </p:blipFill>
        <p:spPr bwMode="auto">
          <a:xfrm>
            <a:off x="2376839" y="1905000"/>
            <a:ext cx="4481161"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046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H&amp;S: Prepared for Anything</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Everyone Must </a:t>
            </a:r>
            <a:r>
              <a:rPr lang="en-US" sz="3600" b="1" dirty="0">
                <a:solidFill>
                  <a:schemeClr val="hlink"/>
                </a:solidFill>
                <a:effectLst>
                  <a:outerShdw blurRad="38100" dist="38100" dir="2700000" algn="tl">
                    <a:srgbClr val="C0C0C0"/>
                  </a:outerShdw>
                </a:effectLst>
              </a:rPr>
              <a:t>W</a:t>
            </a:r>
            <a:r>
              <a:rPr lang="en-US" sz="3600" b="1" dirty="0" smtClean="0">
                <a:solidFill>
                  <a:schemeClr val="hlink"/>
                </a:solidFill>
                <a:effectLst>
                  <a:outerShdw blurRad="38100" dist="38100" dir="2700000" algn="tl">
                    <a:srgbClr val="C0C0C0"/>
                  </a:outerShdw>
                </a:effectLst>
              </a:rPr>
              <a:t>ork </a:t>
            </a:r>
            <a:r>
              <a:rPr lang="en-US" sz="3600" b="1" dirty="0">
                <a:solidFill>
                  <a:schemeClr val="hlink"/>
                </a:solidFill>
                <a:effectLst>
                  <a:outerShdw blurRad="38100" dist="38100" dir="2700000" algn="tl">
                    <a:srgbClr val="C0C0C0"/>
                  </a:outerShdw>
                </a:effectLst>
              </a:rPr>
              <a:t>T</a:t>
            </a:r>
            <a:r>
              <a:rPr lang="en-US" sz="3600" b="1" dirty="0" smtClean="0">
                <a:solidFill>
                  <a:schemeClr val="hlink"/>
                </a:solidFill>
                <a:effectLst>
                  <a:outerShdw blurRad="38100" dist="38100" dir="2700000" algn="tl">
                    <a:srgbClr val="C0C0C0"/>
                  </a:outerShdw>
                </a:effectLst>
              </a:rPr>
              <a:t>ogether:</a:t>
            </a:r>
          </a:p>
          <a:p>
            <a:r>
              <a:rPr lang="en-US" sz="2800" dirty="0" smtClean="0"/>
              <a:t>Know</a:t>
            </a:r>
            <a:r>
              <a:rPr lang="en-US" sz="2800" dirty="0"/>
              <a:t>, understand, and comply with all rules, policies, and </a:t>
            </a:r>
            <a:r>
              <a:rPr lang="en-US" sz="2800" dirty="0" smtClean="0"/>
              <a:t>procedures</a:t>
            </a:r>
            <a:endParaRPr lang="en-US" sz="2800" dirty="0"/>
          </a:p>
          <a:p>
            <a:r>
              <a:rPr lang="en-US" sz="2800" dirty="0"/>
              <a:t>Model safe </a:t>
            </a:r>
            <a:r>
              <a:rPr lang="en-US" sz="2800" dirty="0" smtClean="0"/>
              <a:t>behaviors</a:t>
            </a:r>
            <a:endParaRPr lang="en-US" sz="2800" dirty="0"/>
          </a:p>
          <a:p>
            <a:r>
              <a:rPr lang="en-US" sz="2800" dirty="0"/>
              <a:t>Encourage </a:t>
            </a:r>
            <a:r>
              <a:rPr lang="en-US" sz="2800" dirty="0" smtClean="0"/>
              <a:t>volunteer leaders </a:t>
            </a:r>
            <a:r>
              <a:rPr lang="en-US" sz="2800" dirty="0"/>
              <a:t>and youth members to share in the management of </a:t>
            </a:r>
            <a:r>
              <a:rPr lang="en-US" sz="2800" dirty="0" smtClean="0"/>
              <a:t>risk</a:t>
            </a:r>
            <a:endParaRPr lang="en-US" sz="2800" dirty="0"/>
          </a:p>
          <a:p>
            <a:r>
              <a:rPr lang="en-US" sz="2800" dirty="0"/>
              <a:t>Promote, provide, and, when appropriate, require health and safety </a:t>
            </a:r>
            <a:r>
              <a:rPr lang="en-US" sz="2800" dirty="0" smtClean="0"/>
              <a:t>training</a:t>
            </a:r>
            <a:endParaRPr lang="en-US" sz="2800" dirty="0"/>
          </a:p>
        </p:txBody>
      </p:sp>
    </p:spTree>
    <p:extLst>
      <p:ext uri="{BB962C8B-B14F-4D97-AF65-F5344CB8AC3E}">
        <p14:creationId xmlns:p14="http://schemas.microsoft.com/office/powerpoint/2010/main" val="191384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3907">
                                            <p:txEl>
                                              <p:pRg st="1" end="1"/>
                                            </p:txEl>
                                          </p:spTgt>
                                        </p:tgtEl>
                                        <p:attrNameLst>
                                          <p:attrName>style.visibility</p:attrName>
                                        </p:attrNameLst>
                                      </p:cBhvr>
                                      <p:to>
                                        <p:strVal val="visible"/>
                                      </p:to>
                                    </p:set>
                                    <p:anim calcmode="lin" valueType="num">
                                      <p:cBhvr additive="base">
                                        <p:cTn id="13" dur="500" fill="hold"/>
                                        <p:tgtEl>
                                          <p:spTgt spid="1239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9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3907">
                                            <p:txEl>
                                              <p:pRg st="2" end="2"/>
                                            </p:txEl>
                                          </p:spTgt>
                                        </p:tgtEl>
                                        <p:attrNameLst>
                                          <p:attrName>style.visibility</p:attrName>
                                        </p:attrNameLst>
                                      </p:cBhvr>
                                      <p:to>
                                        <p:strVal val="visible"/>
                                      </p:to>
                                    </p:set>
                                    <p:anim calcmode="lin" valueType="num">
                                      <p:cBhvr additive="base">
                                        <p:cTn id="19" dur="500" fill="hold"/>
                                        <p:tgtEl>
                                          <p:spTgt spid="1239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39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3907">
                                            <p:txEl>
                                              <p:pRg st="3" end="3"/>
                                            </p:txEl>
                                          </p:spTgt>
                                        </p:tgtEl>
                                        <p:attrNameLst>
                                          <p:attrName>style.visibility</p:attrName>
                                        </p:attrNameLst>
                                      </p:cBhvr>
                                      <p:to>
                                        <p:strVal val="visible"/>
                                      </p:to>
                                    </p:set>
                                    <p:anim calcmode="lin" valueType="num">
                                      <p:cBhvr additive="base">
                                        <p:cTn id="25" dur="500" fill="hold"/>
                                        <p:tgtEl>
                                          <p:spTgt spid="1239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39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3907">
                                            <p:txEl>
                                              <p:pRg st="4" end="4"/>
                                            </p:txEl>
                                          </p:spTgt>
                                        </p:tgtEl>
                                        <p:attrNameLst>
                                          <p:attrName>style.visibility</p:attrName>
                                        </p:attrNameLst>
                                      </p:cBhvr>
                                      <p:to>
                                        <p:strVal val="visible"/>
                                      </p:to>
                                    </p:set>
                                    <p:anim calcmode="lin" valueType="num">
                                      <p:cBhvr additive="base">
                                        <p:cTn id="31" dur="500" fill="hold"/>
                                        <p:tgtEl>
                                          <p:spTgt spid="1239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39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H&amp;S: Prepared for Anything</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Question:</a:t>
            </a:r>
          </a:p>
          <a:p>
            <a:r>
              <a:rPr lang="en-US" sz="3200" i="1" dirty="0" smtClean="0"/>
              <a:t>What is “official” the Commissioner Role in Health &amp; Safety?</a:t>
            </a:r>
          </a:p>
          <a:p>
            <a:endParaRPr lang="en-US" sz="3200" i="1" dirty="0"/>
          </a:p>
          <a:p>
            <a:pPr>
              <a:buNone/>
            </a:pPr>
            <a:r>
              <a:rPr lang="en-US" sz="3600" b="1" dirty="0" smtClean="0">
                <a:solidFill>
                  <a:schemeClr val="hlink"/>
                </a:solidFill>
                <a:effectLst>
                  <a:outerShdw blurRad="38100" dist="38100" dir="2700000" algn="tl">
                    <a:srgbClr val="C0C0C0"/>
                  </a:outerShdw>
                </a:effectLst>
              </a:rPr>
              <a:t>Answer:</a:t>
            </a:r>
            <a:endParaRPr lang="en-US" sz="3600" b="1" dirty="0">
              <a:solidFill>
                <a:schemeClr val="hlink"/>
              </a:solidFill>
              <a:effectLst>
                <a:outerShdw blurRad="38100" dist="38100" dir="2700000" algn="tl">
                  <a:srgbClr val="C0C0C0"/>
                </a:outerShdw>
              </a:effectLst>
            </a:endParaRPr>
          </a:p>
          <a:p>
            <a:r>
              <a:rPr lang="en-US" sz="3200" dirty="0" smtClean="0"/>
              <a:t>Nothing!</a:t>
            </a:r>
            <a:endParaRPr lang="en-US" sz="3200" dirty="0"/>
          </a:p>
          <a:p>
            <a:pPr marL="109537" indent="0">
              <a:buNone/>
            </a:pPr>
            <a:endParaRPr lang="en-US" sz="3200" i="1" dirty="0" smtClean="0"/>
          </a:p>
          <a:p>
            <a:endParaRPr lang="en-US" sz="3200" dirty="0"/>
          </a:p>
        </p:txBody>
      </p:sp>
    </p:spTree>
    <p:extLst>
      <p:ext uri="{BB962C8B-B14F-4D97-AF65-F5344CB8AC3E}">
        <p14:creationId xmlns:p14="http://schemas.microsoft.com/office/powerpoint/2010/main" val="192613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anim calcmode="lin" valueType="num">
                                      <p:cBhvr additive="base">
                                        <p:cTn id="11" dur="500" fill="hold"/>
                                        <p:tgtEl>
                                          <p:spTgt spid="1239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390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23907">
                                            <p:txEl>
                                              <p:pRg st="3" end="3"/>
                                            </p:txEl>
                                          </p:spTgt>
                                        </p:tgtEl>
                                        <p:attrNameLst>
                                          <p:attrName>style.visibility</p:attrName>
                                        </p:attrNameLst>
                                      </p:cBhvr>
                                      <p:to>
                                        <p:strVal val="visible"/>
                                      </p:to>
                                    </p:set>
                                    <p:anim calcmode="lin" valueType="num">
                                      <p:cBhvr additive="base">
                                        <p:cTn id="17" dur="500" fill="hold"/>
                                        <p:tgtEl>
                                          <p:spTgt spid="12390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3907">
                                            <p:txEl>
                                              <p:pRg st="3" end="3"/>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23907">
                                            <p:txEl>
                                              <p:pRg st="4" end="4"/>
                                            </p:txEl>
                                          </p:spTgt>
                                        </p:tgtEl>
                                        <p:attrNameLst>
                                          <p:attrName>style.visibility</p:attrName>
                                        </p:attrNameLst>
                                      </p:cBhvr>
                                      <p:to>
                                        <p:strVal val="visible"/>
                                      </p:to>
                                    </p:set>
                                    <p:anim calcmode="lin" valueType="num">
                                      <p:cBhvr additive="base">
                                        <p:cTn id="21" dur="500" fill="hold"/>
                                        <p:tgtEl>
                                          <p:spTgt spid="12390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390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H&amp;S: Prepared for Anything</a:t>
            </a:r>
            <a:endParaRPr lang="en-US" sz="4400" cap="small" dirty="0"/>
          </a:p>
        </p:txBody>
      </p:sp>
      <p:sp>
        <p:nvSpPr>
          <p:cNvPr id="123907" name="Rectangle 3"/>
          <p:cNvSpPr>
            <a:spLocks noGrp="1"/>
          </p:cNvSpPr>
          <p:nvPr>
            <p:ph type="body" idx="1"/>
          </p:nvPr>
        </p:nvSpPr>
        <p:spPr>
          <a:xfrm>
            <a:off x="457200" y="1535875"/>
            <a:ext cx="8382000" cy="4525962"/>
          </a:xfrm>
        </p:spPr>
        <p:txBody>
          <a:bodyPr/>
          <a:lstStyle/>
          <a:p>
            <a:pPr>
              <a:buNone/>
            </a:pPr>
            <a:r>
              <a:rPr lang="en-US" sz="3600" b="1" dirty="0" smtClean="0">
                <a:solidFill>
                  <a:schemeClr val="hlink"/>
                </a:solidFill>
                <a:effectLst>
                  <a:outerShdw blurRad="38100" dist="38100" dir="2700000" algn="tl">
                    <a:srgbClr val="C0C0C0"/>
                  </a:outerShdw>
                </a:effectLst>
              </a:rPr>
              <a:t>Why:</a:t>
            </a:r>
          </a:p>
          <a:p>
            <a:r>
              <a:rPr lang="en-US" sz="3200" i="1" dirty="0" smtClean="0"/>
              <a:t>So why this training topic?</a:t>
            </a:r>
          </a:p>
          <a:p>
            <a:endParaRPr lang="en-US" sz="3200" i="1" dirty="0"/>
          </a:p>
          <a:p>
            <a:r>
              <a:rPr lang="en-US" sz="3200" dirty="0" smtClean="0"/>
              <a:t>Commissioners are skilled and </a:t>
            </a:r>
            <a:r>
              <a:rPr lang="en-US" sz="3200" dirty="0" err="1" smtClean="0"/>
              <a:t>knowledgable</a:t>
            </a:r>
            <a:r>
              <a:rPr lang="en-US" sz="3200" dirty="0" smtClean="0"/>
              <a:t>.  They can…  </a:t>
            </a:r>
          </a:p>
          <a:p>
            <a:pPr lvl="1"/>
            <a:r>
              <a:rPr lang="en-US" sz="2800" dirty="0"/>
              <a:t>P</a:t>
            </a:r>
            <a:r>
              <a:rPr lang="en-US" sz="2800" dirty="0" smtClean="0"/>
              <a:t>rovide an audit function</a:t>
            </a:r>
          </a:p>
          <a:p>
            <a:pPr lvl="1"/>
            <a:r>
              <a:rPr lang="en-US" sz="2800" dirty="0" smtClean="0"/>
              <a:t>Give good advice or suggestions</a:t>
            </a:r>
          </a:p>
          <a:p>
            <a:pPr lvl="1"/>
            <a:r>
              <a:rPr lang="en-US" sz="2800" dirty="0" smtClean="0"/>
              <a:t>Update leaders on current resources/rules</a:t>
            </a:r>
            <a:endParaRPr lang="en-US" sz="2800" dirty="0"/>
          </a:p>
        </p:txBody>
      </p:sp>
    </p:spTree>
    <p:extLst>
      <p:ext uri="{BB962C8B-B14F-4D97-AF65-F5344CB8AC3E}">
        <p14:creationId xmlns:p14="http://schemas.microsoft.com/office/powerpoint/2010/main" val="282853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anim calcmode="lin" valueType="num">
                                      <p:cBhvr additive="base">
                                        <p:cTn id="11" dur="500" fill="hold"/>
                                        <p:tgtEl>
                                          <p:spTgt spid="1239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390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23907">
                                            <p:txEl>
                                              <p:pRg st="3" end="3"/>
                                            </p:txEl>
                                          </p:spTgt>
                                        </p:tgtEl>
                                        <p:attrNameLst>
                                          <p:attrName>style.visibility</p:attrName>
                                        </p:attrNameLst>
                                      </p:cBhvr>
                                      <p:to>
                                        <p:strVal val="visible"/>
                                      </p:to>
                                    </p:set>
                                    <p:anim calcmode="lin" valueType="num">
                                      <p:cBhvr additive="base">
                                        <p:cTn id="17" dur="500" fill="hold"/>
                                        <p:tgtEl>
                                          <p:spTgt spid="12390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3907">
                                            <p:txEl>
                                              <p:pRg st="3" end="3"/>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23907">
                                            <p:txEl>
                                              <p:pRg st="4" end="4"/>
                                            </p:txEl>
                                          </p:spTgt>
                                        </p:tgtEl>
                                        <p:attrNameLst>
                                          <p:attrName>style.visibility</p:attrName>
                                        </p:attrNameLst>
                                      </p:cBhvr>
                                      <p:to>
                                        <p:strVal val="visible"/>
                                      </p:to>
                                    </p:set>
                                    <p:anim calcmode="lin" valueType="num">
                                      <p:cBhvr additive="base">
                                        <p:cTn id="21" dur="500" fill="hold"/>
                                        <p:tgtEl>
                                          <p:spTgt spid="12390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3907">
                                            <p:txEl>
                                              <p:pRg st="4" end="4"/>
                                            </p:tx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23907">
                                            <p:txEl>
                                              <p:pRg st="5" end="5"/>
                                            </p:txEl>
                                          </p:spTgt>
                                        </p:tgtEl>
                                        <p:attrNameLst>
                                          <p:attrName>style.visibility</p:attrName>
                                        </p:attrNameLst>
                                      </p:cBhvr>
                                      <p:to>
                                        <p:strVal val="visible"/>
                                      </p:to>
                                    </p:set>
                                    <p:anim calcmode="lin" valueType="num">
                                      <p:cBhvr additive="base">
                                        <p:cTn id="25" dur="500" fill="hold"/>
                                        <p:tgtEl>
                                          <p:spTgt spid="12390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3907">
                                            <p:txEl>
                                              <p:pRg st="5" end="5"/>
                                            </p:txEl>
                                          </p:spTgt>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23907">
                                            <p:txEl>
                                              <p:pRg st="6" end="6"/>
                                            </p:txEl>
                                          </p:spTgt>
                                        </p:tgtEl>
                                        <p:attrNameLst>
                                          <p:attrName>style.visibility</p:attrName>
                                        </p:attrNameLst>
                                      </p:cBhvr>
                                      <p:to>
                                        <p:strVal val="visible"/>
                                      </p:to>
                                    </p:set>
                                    <p:anim calcmode="lin" valueType="num">
                                      <p:cBhvr additive="base">
                                        <p:cTn id="29" dur="500" fill="hold"/>
                                        <p:tgtEl>
                                          <p:spTgt spid="12390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3907">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686800" cy="1477962"/>
          </a:xfrm>
          <a:noFill/>
        </p:spPr>
        <p:txBody>
          <a:bodyPr>
            <a:noAutofit/>
          </a:bodyPr>
          <a:lstStyle/>
          <a:p>
            <a:r>
              <a:rPr lang="en-US" sz="4400" dirty="0" smtClean="0"/>
              <a:t>H&amp;S: Prepared for Anything</a:t>
            </a:r>
            <a:endParaRPr lang="en-US" sz="4400" cap="small" dirty="0"/>
          </a:p>
        </p:txBody>
      </p:sp>
      <p:sp>
        <p:nvSpPr>
          <p:cNvPr id="123907" name="Rectangle 3"/>
          <p:cNvSpPr>
            <a:spLocks noGrp="1"/>
          </p:cNvSpPr>
          <p:nvPr>
            <p:ph type="body" idx="1"/>
          </p:nvPr>
        </p:nvSpPr>
        <p:spPr>
          <a:xfrm>
            <a:off x="476003" y="1537339"/>
            <a:ext cx="8153400" cy="4525962"/>
          </a:xfrm>
        </p:spPr>
        <p:txBody>
          <a:bodyPr/>
          <a:lstStyle/>
          <a:p>
            <a:pPr>
              <a:buNone/>
            </a:pPr>
            <a:r>
              <a:rPr lang="en-US" sz="3600" b="1" dirty="0" smtClean="0">
                <a:solidFill>
                  <a:schemeClr val="hlink"/>
                </a:solidFill>
                <a:effectLst>
                  <a:outerShdw blurRad="38100" dist="38100" dir="2700000" algn="tl">
                    <a:srgbClr val="C0C0C0"/>
                  </a:outerShdw>
                </a:effectLst>
              </a:rPr>
              <a:t>Example #1:</a:t>
            </a:r>
          </a:p>
          <a:p>
            <a:r>
              <a:rPr lang="en-US" sz="3200" dirty="0" smtClean="0"/>
              <a:t>A Boy Scout troop is thinking about going to a high adventure base.</a:t>
            </a:r>
            <a:br>
              <a:rPr lang="en-US" sz="3200" dirty="0" smtClean="0"/>
            </a:br>
            <a:r>
              <a:rPr lang="en-US" sz="3200" dirty="0" smtClean="0"/>
              <a:t/>
            </a:r>
            <a:br>
              <a:rPr lang="en-US" sz="3200" dirty="0" smtClean="0"/>
            </a:br>
            <a:r>
              <a:rPr lang="en-US" sz="3200" dirty="0" smtClean="0"/>
              <a:t>What advice could </a:t>
            </a:r>
            <a:br>
              <a:rPr lang="en-US" sz="3200" dirty="0" smtClean="0"/>
            </a:br>
            <a:r>
              <a:rPr lang="en-US" sz="3200" dirty="0" smtClean="0"/>
              <a:t>the UC give them?</a:t>
            </a:r>
            <a:endParaRPr lang="en-US" sz="3200" dirty="0"/>
          </a:p>
          <a:p>
            <a:pPr marL="109537" indent="0">
              <a:buNone/>
            </a:pPr>
            <a:endParaRPr lang="en-US" sz="32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3352800"/>
            <a:ext cx="2119745" cy="2743200"/>
          </a:xfrm>
          <a:prstGeom prst="rect">
            <a:avLst/>
          </a:prstGeom>
          <a:ln>
            <a:solidFill>
              <a:schemeClr val="tx1"/>
            </a:solidFill>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H&amp;S: Prepared for Anything</a:t>
            </a:r>
            <a:endParaRPr lang="en-US" sz="4400" cap="small" dirty="0"/>
          </a:p>
        </p:txBody>
      </p:sp>
      <p:sp>
        <p:nvSpPr>
          <p:cNvPr id="123907" name="Rectangle 3"/>
          <p:cNvSpPr>
            <a:spLocks noGrp="1"/>
          </p:cNvSpPr>
          <p:nvPr>
            <p:ph type="body" idx="1"/>
          </p:nvPr>
        </p:nvSpPr>
        <p:spPr>
          <a:xfrm>
            <a:off x="457200" y="1535875"/>
            <a:ext cx="8686800" cy="4525962"/>
          </a:xfrm>
        </p:spPr>
        <p:txBody>
          <a:bodyPr/>
          <a:lstStyle/>
          <a:p>
            <a:pPr>
              <a:buNone/>
            </a:pPr>
            <a:r>
              <a:rPr lang="en-US" sz="3600" b="1" dirty="0" smtClean="0">
                <a:solidFill>
                  <a:schemeClr val="hlink"/>
                </a:solidFill>
                <a:effectLst>
                  <a:outerShdw blurRad="38100" dist="38100" dir="2700000" algn="tl">
                    <a:srgbClr val="C0C0C0"/>
                  </a:outerShdw>
                </a:effectLst>
              </a:rPr>
              <a:t>Example #2:</a:t>
            </a:r>
          </a:p>
          <a:p>
            <a:r>
              <a:rPr lang="en-US" sz="3200" dirty="0" smtClean="0"/>
              <a:t>A Cub Pack wants to go </a:t>
            </a:r>
            <a:br>
              <a:rPr lang="en-US" sz="3200" dirty="0" smtClean="0"/>
            </a:br>
            <a:r>
              <a:rPr lang="en-US" sz="3200" dirty="0" smtClean="0"/>
              <a:t>on an overnighter.  </a:t>
            </a:r>
            <a:br>
              <a:rPr lang="en-US" sz="3200" dirty="0" smtClean="0"/>
            </a:br>
            <a:r>
              <a:rPr lang="en-US" sz="3200" dirty="0" smtClean="0"/>
              <a:t/>
            </a:r>
            <a:br>
              <a:rPr lang="en-US" sz="3200" dirty="0" smtClean="0"/>
            </a:br>
            <a:r>
              <a:rPr lang="en-US" sz="3200" dirty="0" smtClean="0"/>
              <a:t>What are the </a:t>
            </a:r>
            <a:r>
              <a:rPr lang="en-US" sz="3200" u="sng" dirty="0" smtClean="0"/>
              <a:t>two</a:t>
            </a:r>
            <a:r>
              <a:rPr lang="en-US" sz="3200" dirty="0" smtClean="0"/>
              <a:t> key </a:t>
            </a:r>
            <a:br>
              <a:rPr lang="en-US" sz="3200" dirty="0" smtClean="0"/>
            </a:br>
            <a:r>
              <a:rPr lang="en-US" sz="3200" dirty="0" smtClean="0"/>
              <a:t>requirements they </a:t>
            </a:r>
            <a:br>
              <a:rPr lang="en-US" sz="3200" dirty="0" smtClean="0"/>
            </a:br>
            <a:r>
              <a:rPr lang="en-US" sz="3200" dirty="0" smtClean="0"/>
              <a:t>should consider?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4654" y="3352800"/>
            <a:ext cx="2119746" cy="2743200"/>
          </a:xfrm>
          <a:prstGeom prst="rect">
            <a:avLst/>
          </a:prstGeom>
          <a:effectLst>
            <a:outerShdw blurRad="63500" sx="102000" sy="102000" algn="c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H&amp;S: Prepared for Anything</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Standard Practice</a:t>
            </a:r>
          </a:p>
          <a:p>
            <a:r>
              <a:rPr lang="en-US" sz="3200" dirty="0" smtClean="0"/>
              <a:t>Remind Leaders to stay up-to-date with online safety training.</a:t>
            </a:r>
          </a:p>
          <a:p>
            <a:pPr lvl="1"/>
            <a:endParaRPr lang="en-US" sz="2400" dirty="0"/>
          </a:p>
        </p:txBody>
      </p:sp>
      <p:pic>
        <p:nvPicPr>
          <p:cNvPr id="2" name="Picture 1"/>
          <p:cNvPicPr>
            <a:picLocks noChangeAspect="1"/>
          </p:cNvPicPr>
          <p:nvPr/>
        </p:nvPicPr>
        <p:blipFill rotWithShape="1">
          <a:blip r:embed="rId3"/>
          <a:srcRect l="14486" t="16400" r="15109" b="10000"/>
          <a:stretch/>
        </p:blipFill>
        <p:spPr>
          <a:xfrm>
            <a:off x="5145984" y="3352800"/>
            <a:ext cx="3369366" cy="27432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503583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February Commissioner Training&quot;/&gt;&lt;property id=&quot;20148&quot; value=&quot;5&quot;/&gt;&lt;property id=&quot;20184&quot; value=&quot;7&quot;/&gt;&lt;property id=&quot;20224&quot; value=&quot;D:\My Adobe Presentations\February Commissioner Training&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Quote of the month:&amp;quot;&quot;/&gt;&lt;property id=&quot;20303&quot; value=&quot;-1&quot;/&gt;&lt;property id=&quot;20307&quot; value=&quot;399&quot;/&gt;&lt;property id=&quot;20309&quot; value=&quot;-1&quot;/&gt;&lt;/object&gt;&lt;object type=&quot;3&quot; unique_id=&quot;10008&quot;&gt;&lt;property id=&quot;20148&quot; value=&quot;5&quot;/&gt;&lt;property id=&quot;20300&quot; value=&quot;Slide 2 - &amp;quot;COMMISSIONER&amp;#x0D;&amp;#x0A;Training Updates&amp;quot;&quot;/&gt;&lt;property id=&quot;20303&quot; value=&quot;-1&quot;/&gt;&lt;property id=&quot;20307&quot; value=&quot;400&quot;/&gt;&lt;property id=&quot;20309&quot; value=&quot;-1&quot;/&gt;&lt;/object&gt;&lt;object type=&quot;3&quot; unique_id=&quot;10009&quot;&gt;&lt;property id=&quot;20148&quot; value=&quot;5&quot;/&gt;&lt;property id=&quot;20300&quot; value=&quot;Slide 3&quot;/&gt;&lt;property id=&quot;20303&quot; value=&quot;-1&quot;/&gt;&lt;property id=&quot;20307&quot; value=&quot;402&quot;/&gt;&lt;property id=&quot;20309&quot; value=&quot;-1&quot;/&gt;&lt;/object&gt;&lt;object type=&quot;3&quot; unique_id=&quot;10011&quot;&gt;&lt;property id=&quot;20148&quot; value=&quot;5&quot;/&gt;&lt;property id=&quot;20300&quot; value=&quot;Slide 5 - &amp;quot;&amp;#x0D;&amp;#x0A;&amp;#x0D;&amp;#x0A;OOOOPS!&amp;#x0D;&amp;#x0A;&amp;#x0D;&amp;#x0A;&amp;quot;&quot;/&gt;&lt;property id=&quot;20303&quot; value=&quot;-1&quot;/&gt;&lt;property id=&quot;20307&quot; value=&quot;418&quot;/&gt;&lt;property id=&quot;20309&quot; value=&quot;-1&quot;/&gt;&lt;/object&gt;&lt;object type=&quot;3&quot; unique_id=&quot;10766&quot;&gt;&lt;property id=&quot;20148&quot; value=&quot;5&quot;/&gt;&lt;property id=&quot;20300&quot; value=&quot;Slide 7&quot;/&gt;&lt;property id=&quot;20307&quot; value=&quot;453&quot;/&gt;&lt;/object&gt;&lt;object type=&quot;3&quot; unique_id=&quot;12154&quot;&gt;&lt;property id=&quot;20148&quot; value=&quot;5&quot;/&gt;&lt;property id=&quot;20300&quot; value=&quot;Slide 6&quot;/&gt;&lt;property id=&quot;20307&quot; value=&quot;481&quot;/&gt;&lt;/object&gt;&lt;object type=&quot;3&quot; unique_id=&quot;12566&quot;&gt;&lt;property id=&quot;20148&quot; value=&quot;5&quot;/&gt;&lt;property id=&quot;20300&quot; value=&quot;Slide 9 - &amp;quot;Membership Standards&amp;amp;#x09;&amp;quot;&quot;/&gt;&lt;property id=&quot;20307&quot; value=&quot;483&quot;/&gt;&lt;/object&gt;&lt;object type=&quot;3&quot; unique_id=&quot;16317&quot;&gt;&lt;property id=&quot;20148&quot; value=&quot;5&quot;/&gt;&lt;property id=&quot;20300&quot; value=&quot;Slide 8&quot;/&gt;&lt;property id=&quot;20307&quot; value=&quot;482&quot;/&gt;&lt;/object&gt;&lt;object type=&quot;3&quot; unique_id=&quot;16318&quot;&gt;&lt;property id=&quot;20148&quot; value=&quot;5&quot;/&gt;&lt;property id=&quot;20300&quot; value=&quot;Slide 10&quot;/&gt;&lt;property id=&quot;20307&quot; value=&quot;484&quot;/&gt;&lt;/object&gt;&lt;object type=&quot;3&quot; unique_id=&quot;16319&quot;&gt;&lt;property id=&quot;20148&quot; value=&quot;5&quot;/&gt;&lt;property id=&quot;20300&quot; value=&quot;Slide 11 - &amp;quot;The Commissioner Role&amp;quot;&quot;/&gt;&lt;property id=&quot;20307&quot; value=&quot;485&quot;/&gt;&lt;/object&gt;&lt;object type=&quot;3&quot; unique_id=&quot;16320&quot;&gt;&lt;property id=&quot;20148&quot; value=&quot;5&quot;/&gt;&lt;property id=&quot;20300&quot; value=&quot;Slide 12 - &amp;quot;What is a “Charter”&amp;quot;&quot;/&gt;&lt;property id=&quot;20307&quot; value=&quot;486&quot;/&gt;&lt;/object&gt;&lt;object type=&quot;3&quot; unique_id=&quot;16321&quot;&gt;&lt;property id=&quot;20148&quot; value=&quot;5&quot;/&gt;&lt;property id=&quot;20300&quot; value=&quot;Slide 13 - &amp;quot;Why Re-charter&amp;quot;&quot;/&gt;&lt;property id=&quot;20307&quot; value=&quot;487&quot;/&gt;&lt;/object&gt;&lt;object type=&quot;3&quot; unique_id=&quot;16322&quot;&gt;&lt;property id=&quot;20148&quot; value=&quot;5&quot;/&gt;&lt;property id=&quot;20300&quot; value=&quot;Slide 14 - &amp;quot;Why this Training?!  (again)&amp;quot;&quot;/&gt;&lt;property id=&quot;20307&quot; value=&quot;488&quot;/&gt;&lt;/object&gt;&lt;object type=&quot;3&quot; unique_id=&quot;16323&quot;&gt;&lt;property id=&quot;20148&quot; value=&quot;5&quot;/&gt;&lt;property id=&quot;20300&quot; value=&quot;Slide 15 - &amp;quot;Aligns with 4 Focus Areas&amp;quot;&quot;/&gt;&lt;property id=&quot;20307&quot; value=&quot;489&quot;/&gt;&lt;/object&gt;&lt;object type=&quot;3&quot; unique_id=&quot;16324&quot;&gt;&lt;property id=&quot;20148&quot; value=&quot;5&quot;/&gt;&lt;property id=&quot;20300&quot; value=&quot;Slide 16 - &amp;quot;Renewal Packet Contents&amp;quot;&quot;/&gt;&lt;property id=&quot;20307&quot; value=&quot;490&quot;/&gt;&lt;/object&gt;&lt;object type=&quot;3&quot; unique_id=&quot;16325&quot;&gt;&lt;property id=&quot;20148&quot; value=&quot;5&quot;/&gt;&lt;property id=&quot;20300&quot; value=&quot;Slide 17 - &amp;quot;Charter Renewal Time Line&amp;quot;&quot;/&gt;&lt;property id=&quot;20307&quot; value=&quot;491&quot;/&gt;&lt;/object&gt;&lt;object type=&quot;3&quot; unique_id=&quot;16326&quot;&gt;&lt;property id=&quot;20148&quot; value=&quot;5&quot;/&gt;&lt;property id=&quot;20300&quot; value=&quot;Slide 18 - &amp;quot;Process&amp;quot;&quot;/&gt;&lt;property id=&quot;20307&quot; value=&quot;492&quot;/&gt;&lt;/object&gt;&lt;object type=&quot;3&quot; unique_id=&quot;16327&quot;&gt;&lt;property id=&quot;20148&quot; value=&quot;5&quot;/&gt;&lt;property id=&quot;20300&quot; value=&quot;Slide 19 - &amp;quot;Process&amp;quot;&quot;/&gt;&lt;property id=&quot;20307&quot; value=&quot;493&quot;/&gt;&lt;/object&gt;&lt;object type=&quot;3&quot; unique_id=&quot;16328&quot;&gt;&lt;property id=&quot;20148&quot; value=&quot;5&quot;/&gt;&lt;property id=&quot;20300&quot; value=&quot;Slide 20 - &amp;quot;Process&amp;quot;&quot;/&gt;&lt;property id=&quot;20307&quot; value=&quot;494&quot;/&gt;&lt;/object&gt;&lt;object type=&quot;3&quot; unique_id=&quot;16329&quot;&gt;&lt;property id=&quot;20148&quot; value=&quot;5&quot;/&gt;&lt;property id=&quot;20300&quot; value=&quot;Slide 21 - &amp;quot;Process&amp;quot;&quot;/&gt;&lt;property id=&quot;20307&quot; value=&quot;495&quot;/&gt;&lt;/object&gt;&lt;object type=&quot;3&quot; unique_id=&quot;16330&quot;&gt;&lt;property id=&quot;20148&quot; value=&quot;5&quot;/&gt;&lt;property id=&quot;20300&quot; value=&quot;Slide 22 - &amp;quot;Internet Re-chartering&amp;quot;&quot;/&gt;&lt;property id=&quot;20307&quot; value=&quot;496&quot;/&gt;&lt;/object&gt;&lt;object type=&quot;3&quot; unique_id=&quot;16331&quot;&gt;&lt;property id=&quot;20148&quot; value=&quot;5&quot;/&gt;&lt;property id=&quot;20300&quot; value=&quot;Slide 23 - &amp;quot;Internet Re-chartering&amp;quot;&quot;/&gt;&lt;property id=&quot;20307&quot; value=&quot;497&quot;/&gt;&lt;/object&gt;&lt;object type=&quot;3&quot; unique_id=&quot;16332&quot;&gt;&lt;property id=&quot;20148&quot; value=&quot;5&quot;/&gt;&lt;property id=&quot;20300&quot; value=&quot;Slide 24 - &amp;quot;Internet Re-chartering&amp;quot;&quot;/&gt;&lt;property id=&quot;20307&quot; value=&quot;498&quot;/&gt;&lt;/object&gt;&lt;object type=&quot;3&quot; unique_id=&quot;16333&quot;&gt;&lt;property id=&quot;20148&quot; value=&quot;5&quot;/&gt;&lt;property id=&quot;20300&quot; value=&quot;Slide 25 - &amp;quot;Internet Re-chartering&amp;quot;&quot;/&gt;&lt;property id=&quot;20307&quot; value=&quot;499&quot;/&gt;&lt;/object&gt;&lt;object type=&quot;3&quot; unique_id=&quot;16334&quot;&gt;&lt;property id=&quot;20148&quot; value=&quot;5&quot;/&gt;&lt;property id=&quot;20300&quot; value=&quot;Slide 26 - &amp;quot;Availability&amp;quot;&quot;/&gt;&lt;property id=&quot;20307&quot; value=&quot;500&quot;/&gt;&lt;/object&gt;&lt;object type=&quot;3&quot; unique_id=&quot;16335&quot;&gt;&lt;property id=&quot;20148&quot; value=&quot;5&quot;/&gt;&lt;property id=&quot;20300&quot; value=&quot;Slide 27&quot;/&gt;&lt;property id=&quot;20307&quot; value=&quot;501&quot;/&gt;&lt;/object&gt;&lt;object type=&quot;3&quot; unique_id=&quot;16336&quot;&gt;&lt;property id=&quot;20148&quot; value=&quot;5&quot;/&gt;&lt;property id=&quot;20300&quot; value=&quot;Slide 28 - &amp;quot;Missing required positions&amp;quot;&quot;/&gt;&lt;property id=&quot;20307&quot; value=&quot;502&quot;/&gt;&lt;/object&gt;&lt;object type=&quot;3&quot; unique_id=&quot;16337&quot;&gt;&lt;property id=&quot;20148&quot; value=&quot;5&quot;/&gt;&lt;property id=&quot;20300&quot; value=&quot;Slide 29 - &amp;quot;Charter &amp;amp; apps not signed&amp;quot;&quot;/&gt;&lt;property id=&quot;20307&quot; value=&quot;503&quot;/&gt;&lt;/object&gt;&lt;object type=&quot;3&quot; unique_id=&quot;16338&quot;&gt;&lt;property id=&quot;20148&quot; value=&quot;5&quot;/&gt;&lt;property id=&quot;20300&quot; value=&quot;Slide 30 - &amp;quot;No Apps for New Youth/Adults&amp;quot;&quot;/&gt;&lt;property id=&quot;20307&quot; value=&quot;504&quot;/&gt;&lt;/object&gt;&lt;object type=&quot;3&quot; unique_id=&quot;16339&quot;&gt;&lt;property id=&quot;20148&quot; value=&quot;5&quot;/&gt;&lt;property id=&quot;20300&quot; value=&quot;Slide 31 - &amp;quot;Adults Not Providing SS#&amp;quot;&quot;/&gt;&lt;property id=&quot;20307&quot; value=&quot;505&quot;/&gt;&lt;/object&gt;&lt;object type=&quot;3&quot; unique_id=&quot;16340&quot;&gt;&lt;property id=&quot;20148&quot; value=&quot;5&quot;/&gt;&lt;property id=&quot;20300&quot; value=&quot;Slide 32 - &amp;quot;Too Many Multiple Positions&amp;quot;&quot;/&gt;&lt;property id=&quot;20307&quot; value=&quot;506&quot;/&gt;&lt;/object&gt;&lt;object type=&quot;3&quot; unique_id=&quot;16341&quot;&gt;&lt;property id=&quot;20148&quot; value=&quot;5&quot;/&gt;&lt;property id=&quot;20300&quot; value=&quot;Slide 33 - &amp;quot;People Multiple Out of Program&amp;quot;&quot;/&gt;&lt;property id=&quot;20307&quot; value=&quot;507&quot;/&gt;&lt;/object&gt;&lt;object type=&quot;3&quot; unique_id=&quot;16342&quot;&gt;&lt;property id=&quot;20148&quot; value=&quot;5&quot;/&gt;&lt;property id=&quot;20300&quot; value=&quot;Slide 34 - &amp;quot;Information Input&amp;quot;&quot;/&gt;&lt;property id=&quot;20307&quot; value=&quot;508&quot;/&gt;&lt;/object&gt;&lt;object type=&quot;3&quot; unique_id=&quot;16343&quot;&gt;&lt;property id=&quot;20148&quot; value=&quot;5&quot;/&gt;&lt;property id=&quot;20300&quot; value=&quot;Slide 35 - &amp;quot;Information Input&amp;quot;&quot;/&gt;&lt;property id=&quot;20307&quot; value=&quot;509&quot;/&gt;&lt;/object&gt;&lt;object type=&quot;3&quot; unique_id=&quot;16344&quot;&gt;&lt;property id=&quot;20148&quot; value=&quot;5&quot;/&gt;&lt;property id=&quot;20300&quot; value=&quot;Slide 36 - &amp;quot;No Follow-up with Drops&amp;quot;&quot;/&gt;&lt;property id=&quot;20307&quot; value=&quot;510&quot;/&gt;&lt;/object&gt;&lt;object type=&quot;3&quot; unique_id=&quot;16345&quot;&gt;&lt;property id=&quot;20148&quot; value=&quot;5&quot;/&gt;&lt;property id=&quot;20300&quot; value=&quot;Slide 37&quot;/&gt;&lt;property id=&quot;20307&quot; value=&quot;511&quot;/&gt;&lt;/object&gt;&lt;object type=&quot;3&quot; unique_id=&quot;16346&quot;&gt;&lt;property id=&quot;20148&quot; value=&quot;5&quot;/&gt;&lt;property id=&quot;20300&quot; value=&quot;Slide 38 - &amp;quot;Check New Member Status&amp;quot;&quot;/&gt;&lt;property id=&quot;20307&quot; value=&quot;512&quot;/&gt;&lt;/object&gt;&lt;object type=&quot;3&quot; unique_id=&quot;16347&quot;&gt;&lt;property id=&quot;20148&quot; value=&quot;5&quot;/&gt;&lt;property id=&quot;20300&quot; value=&quot;Slide 40 - &amp;quot;Stage Status&amp;quot;&quot;/&gt;&lt;property id=&quot;20307&quot; value=&quot;513&quot;/&gt;&lt;/object&gt;&lt;object type=&quot;3&quot; unique_id=&quot;16348&quot;&gt;&lt;property id=&quot;20148&quot; value=&quot;5&quot;/&gt;&lt;property id=&quot;20300&quot; value=&quot;Slide 41 - &amp;quot;Use Your “Tools”&amp;quot;&quot;/&gt;&lt;property id=&quot;20307&quot; value=&quot;514&quot;/&gt;&lt;/object&gt;&lt;object type=&quot;3&quot; unique_id=&quot;16349&quot;&gt;&lt;property id=&quot;20148&quot; value=&quot;5&quot;/&gt;&lt;property id=&quot;20300&quot; value=&quot;Slide 42 - &amp;quot;LHC - Free Advancement&amp;quot;&quot;/&gt;&lt;property id=&quot;20307&quot; value=&quot;515&quot;/&gt;&lt;/object&gt;&lt;object type=&quot;3&quot; unique_id=&quot;16350&quot;&gt;&lt;property id=&quot;20148&quot; value=&quot;5&quot;/&gt;&lt;property id=&quot;20300&quot; value=&quot;Slide 43 - &amp;quot;Incentive?&amp;quot;&quot;/&gt;&lt;property id=&quot;20307&quot; value=&quot;516&quot;/&gt;&lt;/object&gt;&lt;object type=&quot;3&quot; unique_id=&quot;16351&quot;&gt;&lt;property id=&quot;20148&quot; value=&quot;5&quot;/&gt;&lt;property id=&quot;20300&quot; value=&quot;Slide 44 - &amp;quot;Fees – NOTE CHANGE!&amp;quot;&quot;/&gt;&lt;property id=&quot;20307&quot; value=&quot;517&quot;/&gt;&lt;/object&gt;&lt;object type=&quot;3&quot; unique_id=&quot;16352&quot;&gt;&lt;property id=&quot;20148&quot; value=&quot;5&quot;/&gt;&lt;property id=&quot;20300&quot; value=&quot;Slide 45 - &amp;quot;Fees&amp;quot;&quot;/&gt;&lt;property id=&quot;20307&quot; value=&quot;518&quot;/&gt;&lt;/object&gt;&lt;object type=&quot;3&quot; unique_id=&quot;16353&quot;&gt;&lt;property id=&quot;20148&quot; value=&quot;5&quot;/&gt;&lt;property id=&quot;20300&quot; value=&quot;Slide 46 - &amp;quot;Journey to Excellence&amp;quot;&quot;/&gt;&lt;property id=&quot;20307&quot; value=&quot;519&quot;/&gt;&lt;/object&gt;&lt;object type=&quot;3&quot; unique_id=&quot;16354&quot;&gt;&lt;property id=&quot;20148&quot; value=&quot;5&quot;/&gt;&lt;property id=&quot;20300&quot; value=&quot;Slide 47 - &amp;quot;Youth Protection Begins with “YOU”&amp;quot;&quot;/&gt;&lt;property id=&quot;20307&quot; value=&quot;520&quot;/&gt;&lt;/object&gt;&lt;object type=&quot;3&quot; unique_id=&quot;16355&quot;&gt;&lt;property id=&quot;20148&quot; value=&quot;5&quot;/&gt;&lt;property id=&quot;20300&quot; value=&quot;Slide 48 - &amp;quot;Update E-mails in System&amp;quot;&quot;/&gt;&lt;property id=&quot;20307&quot; value=&quot;521&quot;/&gt;&lt;/object&gt;&lt;object type=&quot;3&quot; unique_id=&quot;16356&quot;&gt;&lt;property id=&quot;20148&quot; value=&quot;5&quot;/&gt;&lt;property id=&quot;20300&quot; value=&quot;Slide 49 - &amp;quot;The Best “Tool”&amp;quot;&quot;/&gt;&lt;property id=&quot;20307&quot; value=&quot;522&quot;/&gt;&lt;/object&gt;&lt;object type=&quot;3&quot; unique_id=&quot;16357&quot;&gt;&lt;property id=&quot;20148&quot; value=&quot;5&quot;/&gt;&lt;property id=&quot;20300&quot; value=&quot;Slide 50 - &amp;quot;Consider a Turn-in Event&amp;quot;&quot;/&gt;&lt;property id=&quot;20307&quot; value=&quot;523&quot;/&gt;&lt;/object&gt;&lt;object type=&quot;3&quot; unique_id=&quot;16358&quot;&gt;&lt;property id=&quot;20148&quot; value=&quot;5&quot;/&gt;&lt;property id=&quot;20300&quot; value=&quot;Slide 52 - &amp;quot;2 Principles to Ensure Success&amp;quot;&quot;/&gt;&lt;property id=&quot;20307&quot; value=&quot;524&quot;/&gt;&lt;/object&gt;&lt;object type=&quot;3&quot; unique_id=&quot;16359&quot;&gt;&lt;property id=&quot;20148&quot; value=&quot;5&quot;/&gt;&lt;property id=&quot;20300&quot; value=&quot;Slide 53&quot;/&gt;&lt;property id=&quot;20307&quot; value=&quot;525&quot;/&gt;&lt;/object&gt;&lt;object type=&quot;3&quot; unique_id=&quot;16693&quot;&gt;&lt;property id=&quot;20148&quot; value=&quot;5&quot;/&gt;&lt;property id=&quot;20300&quot; value=&quot;Slide 4&quot;/&gt;&lt;property id=&quot;20307&quot; value=&quot;526&quot;/&gt;&lt;/object&gt;&lt;object type=&quot;3&quot; unique_id=&quot;16694&quot;&gt;&lt;property id=&quot;20148&quot; value=&quot;5&quot;/&gt;&lt;property id=&quot;20300&quot; value=&quot;Slide 39 - &amp;quot;Communicate&amp;quot;&quot;/&gt;&lt;property id=&quot;20307&quot; value=&quot;528&quot;/&gt;&lt;/object&gt;&lt;object type=&quot;3&quot; unique_id=&quot;16695&quot;&gt;&lt;property id=&quot;20148&quot; value=&quot;5&quot;/&gt;&lt;property id=&quot;20300&quot; value=&quot;Slide 51 - &amp;quot;Council Turn-in Event&amp;quot;&quot;/&gt;&lt;property id=&quot;20307&quot; value=&quot;527&quot;/&gt;&lt;/object&gt;&lt;/object&gt;&lt;object type=&quot;4&quot; unique_id=&quot;10122&quot;&gt;&lt;/object&gt;&lt;object type=&quot;10&quot; unique_id=&quot;10185&quot;&gt;&lt;object type=&quot;11&quot; unique_id=&quot;10186&quot;&gt;&lt;/object&gt;&lt;/object&gt;&lt;/object&gt;&lt;/database&gt;"/>
  <p:tag name="SECTOMILLISECCONVERTED" val="1"/>
</p:tagLst>
</file>

<file path=ppt/theme/_rels/theme80.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0.xml><?xml version="1.0" encoding="utf-8"?>
<a:theme xmlns:a="http://schemas.openxmlformats.org/drawingml/2006/main" name="3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3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4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4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4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5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5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6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6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6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6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6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6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6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6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7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7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7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7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7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7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7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54_Concourse">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7_Concourse">
      <a:majorFont>
        <a:latin typeface=""/>
        <a:ea typeface=""/>
        <a:cs typeface=""/>
      </a:majorFont>
      <a:minorFont>
        <a:latin typefac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docProps/app.xml><?xml version="1.0" encoding="utf-8"?>
<Properties xmlns="http://schemas.openxmlformats.org/officeDocument/2006/extended-properties" xmlns:vt="http://schemas.openxmlformats.org/officeDocument/2006/docPropsVTypes">
  <Template>Concourse</Template>
  <TotalTime>3997</TotalTime>
  <Words>1031</Words>
  <Application>Microsoft Office PowerPoint</Application>
  <PresentationFormat>On-screen Show (4:3)</PresentationFormat>
  <Paragraphs>129</Paragraphs>
  <Slides>20</Slides>
  <Notes>20</Notes>
  <HiddenSlides>0</HiddenSlides>
  <MMClips>0</MMClips>
  <ScaleCrop>false</ScaleCrop>
  <HeadingPairs>
    <vt:vector size="6" baseType="variant">
      <vt:variant>
        <vt:lpstr>Fonts Used</vt:lpstr>
      </vt:variant>
      <vt:variant>
        <vt:i4>8</vt:i4>
      </vt:variant>
      <vt:variant>
        <vt:lpstr>Theme</vt:lpstr>
      </vt:variant>
      <vt:variant>
        <vt:i4>80</vt:i4>
      </vt:variant>
      <vt:variant>
        <vt:lpstr>Slide Titles</vt:lpstr>
      </vt:variant>
      <vt:variant>
        <vt:i4>20</vt:i4>
      </vt:variant>
    </vt:vector>
  </HeadingPairs>
  <TitlesOfParts>
    <vt:vector size="108" baseType="lpstr">
      <vt:lpstr>ＭＳ Ｐゴシック</vt:lpstr>
      <vt:lpstr>Arial</vt:lpstr>
      <vt:lpstr>Calibri</vt:lpstr>
      <vt:lpstr>Helvetica</vt:lpstr>
      <vt:lpstr>Lucida Sans Unicode</vt:lpstr>
      <vt:lpstr>Verdana</vt:lpstr>
      <vt:lpstr>Wingdings 2</vt:lpstr>
      <vt:lpstr>Wingdings 3</vt:lpstr>
      <vt:lpstr>Concourse</vt:lpstr>
      <vt:lpstr>4_Office Theme</vt:lpstr>
      <vt:lpstr>2_Office Theme</vt:lpstr>
      <vt:lpstr>5_Office Theme</vt:lpstr>
      <vt:lpstr>1_Concourse</vt:lpstr>
      <vt:lpstr>2_Concourse</vt:lpstr>
      <vt:lpstr>3_Concourse</vt:lpstr>
      <vt:lpstr>4_Concourse</vt:lpstr>
      <vt:lpstr>5_Concourse</vt:lpstr>
      <vt:lpstr>6_Concourse</vt:lpstr>
      <vt:lpstr>8_Concourse</vt:lpstr>
      <vt:lpstr>9_Concourse</vt:lpstr>
      <vt:lpstr>10_Concourse</vt:lpstr>
      <vt:lpstr>11_Concourse</vt:lpstr>
      <vt:lpstr>12_Concourse</vt:lpstr>
      <vt:lpstr>13_Concourse</vt:lpstr>
      <vt:lpstr>14_Concourse</vt:lpstr>
      <vt:lpstr>15_Concourse</vt:lpstr>
      <vt:lpstr>16_Concourse</vt:lpstr>
      <vt:lpstr>17_Concourse</vt:lpstr>
      <vt:lpstr>18_Concourse</vt:lpstr>
      <vt:lpstr>19_Concourse</vt:lpstr>
      <vt:lpstr>20_Concourse</vt:lpstr>
      <vt:lpstr>7_Concourse</vt:lpstr>
      <vt:lpstr>22_Concourse</vt:lpstr>
      <vt:lpstr>23_Concourse</vt:lpstr>
      <vt:lpstr>24_Concourse</vt:lpstr>
      <vt:lpstr>25_Concourse</vt:lpstr>
      <vt:lpstr>26_Concourse</vt:lpstr>
      <vt:lpstr>27_Concourse</vt:lpstr>
      <vt:lpstr>28_Concourse</vt:lpstr>
      <vt:lpstr>29_Concourse</vt:lpstr>
      <vt:lpstr>30_Concourse</vt:lpstr>
      <vt:lpstr>31_Concourse</vt:lpstr>
      <vt:lpstr>32_Concourse</vt:lpstr>
      <vt:lpstr>33_Concourse</vt:lpstr>
      <vt:lpstr>34_Concourse</vt:lpstr>
      <vt:lpstr>35_Concourse</vt:lpstr>
      <vt:lpstr>36_Concourse</vt:lpstr>
      <vt:lpstr>37_Concourse</vt:lpstr>
      <vt:lpstr>21_Concourse</vt:lpstr>
      <vt:lpstr>38_Concourse</vt:lpstr>
      <vt:lpstr>39_Concourse</vt:lpstr>
      <vt:lpstr>40_Concourse</vt:lpstr>
      <vt:lpstr>41_Concourse</vt:lpstr>
      <vt:lpstr>42_Concourse</vt:lpstr>
      <vt:lpstr>43_Concourse</vt:lpstr>
      <vt:lpstr>44_Concourse</vt:lpstr>
      <vt:lpstr>45_Concourse</vt:lpstr>
      <vt:lpstr>46_Concourse</vt:lpstr>
      <vt:lpstr>47_Concourse</vt:lpstr>
      <vt:lpstr>48_Concourse</vt:lpstr>
      <vt:lpstr>49_Concourse</vt:lpstr>
      <vt:lpstr>50_Concourse</vt:lpstr>
      <vt:lpstr>51_Concourse</vt:lpstr>
      <vt:lpstr>52_Concourse</vt:lpstr>
      <vt:lpstr>53_Concourse</vt:lpstr>
      <vt:lpstr>55_Concourse</vt:lpstr>
      <vt:lpstr>56_Concourse</vt:lpstr>
      <vt:lpstr>57_Concourse</vt:lpstr>
      <vt:lpstr>58_Concourse</vt:lpstr>
      <vt:lpstr>59_Concourse</vt:lpstr>
      <vt:lpstr>60_Concourse</vt:lpstr>
      <vt:lpstr>61_Concourse</vt:lpstr>
      <vt:lpstr>62_Concourse</vt:lpstr>
      <vt:lpstr>63_Concourse</vt:lpstr>
      <vt:lpstr>65_Concourse</vt:lpstr>
      <vt:lpstr>66_Concourse</vt:lpstr>
      <vt:lpstr>67_Concourse</vt:lpstr>
      <vt:lpstr>68_Concourse</vt:lpstr>
      <vt:lpstr>69_Concourse</vt:lpstr>
      <vt:lpstr>70_Concourse</vt:lpstr>
      <vt:lpstr>71_Concourse</vt:lpstr>
      <vt:lpstr>72_Concourse</vt:lpstr>
      <vt:lpstr>73_Concourse</vt:lpstr>
      <vt:lpstr>74_Concourse</vt:lpstr>
      <vt:lpstr>75_Concourse</vt:lpstr>
      <vt:lpstr>76_Concourse</vt:lpstr>
      <vt:lpstr>77_Concourse</vt:lpstr>
      <vt:lpstr>54_Concourse</vt:lpstr>
      <vt:lpstr>PowerPoint Presentation</vt:lpstr>
      <vt:lpstr>PowerPoint Presentation</vt:lpstr>
      <vt:lpstr>H&amp;S: Prepared for Anything</vt:lpstr>
      <vt:lpstr>H&amp;S: Prepared for Anything</vt:lpstr>
      <vt:lpstr>H&amp;S: Prepared for Anything</vt:lpstr>
      <vt:lpstr>H&amp;S: Prepared for Anything</vt:lpstr>
      <vt:lpstr>H&amp;S: Prepared for Anything</vt:lpstr>
      <vt:lpstr>H&amp;S: Prepared for Anything</vt:lpstr>
      <vt:lpstr>H&amp;S: Prepared for Anything</vt:lpstr>
      <vt:lpstr>H&amp;S: Prepared for Anything</vt:lpstr>
      <vt:lpstr>H&amp;S: Prepared for Anything</vt:lpstr>
      <vt:lpstr>H&amp;S: Prepared for Anything</vt:lpstr>
      <vt:lpstr>H&amp;S: Prepared for Anything</vt:lpstr>
      <vt:lpstr>H&amp;S: Prepared for Anything</vt:lpstr>
      <vt:lpstr>H&amp;S: Prepared for Anything</vt:lpstr>
      <vt:lpstr>H&amp;S: Prepared for Anything</vt:lpstr>
      <vt:lpstr>H&amp;S: Prepared for Anything</vt:lpstr>
      <vt:lpstr>H&amp;S: Prepared for Anything</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EFFECTIVE COMMISSIONER SERVICE</dc:title>
  <dc:creator>tim</dc:creator>
  <cp:lastModifiedBy>MR Marks</cp:lastModifiedBy>
  <cp:revision>457</cp:revision>
  <dcterms:created xsi:type="dcterms:W3CDTF">2009-05-09T14:19:45Z</dcterms:created>
  <dcterms:modified xsi:type="dcterms:W3CDTF">2014-05-19T22:02:19Z</dcterms:modified>
</cp:coreProperties>
</file>